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32404050" cy="43205400"/>
  <p:notesSz cx="6858000" cy="9144000"/>
  <p:defaultTextStyle>
    <a:defPPr>
      <a:defRPr lang="pt-BR"/>
    </a:defPPr>
    <a:lvl1pPr marL="0" algn="l" defTabSz="3909060" rtl="0" eaLnBrk="1" latinLnBrk="0" hangingPunct="1">
      <a:defRPr sz="7700" kern="1200">
        <a:solidFill>
          <a:schemeClr val="tx1"/>
        </a:solidFill>
        <a:latin typeface="+mn-lt"/>
        <a:ea typeface="+mn-ea"/>
        <a:cs typeface="+mn-cs"/>
      </a:defRPr>
    </a:lvl1pPr>
    <a:lvl2pPr marL="1954530" algn="l" defTabSz="3909060" rtl="0" eaLnBrk="1" latinLnBrk="0" hangingPunct="1">
      <a:defRPr sz="7700" kern="1200">
        <a:solidFill>
          <a:schemeClr val="tx1"/>
        </a:solidFill>
        <a:latin typeface="+mn-lt"/>
        <a:ea typeface="+mn-ea"/>
        <a:cs typeface="+mn-cs"/>
      </a:defRPr>
    </a:lvl2pPr>
    <a:lvl3pPr marL="3909060" algn="l" defTabSz="3909060" rtl="0" eaLnBrk="1" latinLnBrk="0" hangingPunct="1">
      <a:defRPr sz="7700" kern="1200">
        <a:solidFill>
          <a:schemeClr val="tx1"/>
        </a:solidFill>
        <a:latin typeface="+mn-lt"/>
        <a:ea typeface="+mn-ea"/>
        <a:cs typeface="+mn-cs"/>
      </a:defRPr>
    </a:lvl3pPr>
    <a:lvl4pPr marL="5863590" algn="l" defTabSz="3909060" rtl="0" eaLnBrk="1" latinLnBrk="0" hangingPunct="1">
      <a:defRPr sz="7700" kern="1200">
        <a:solidFill>
          <a:schemeClr val="tx1"/>
        </a:solidFill>
        <a:latin typeface="+mn-lt"/>
        <a:ea typeface="+mn-ea"/>
        <a:cs typeface="+mn-cs"/>
      </a:defRPr>
    </a:lvl4pPr>
    <a:lvl5pPr marL="7818120" algn="l" defTabSz="3909060" rtl="0" eaLnBrk="1" latinLnBrk="0" hangingPunct="1">
      <a:defRPr sz="7700" kern="1200">
        <a:solidFill>
          <a:schemeClr val="tx1"/>
        </a:solidFill>
        <a:latin typeface="+mn-lt"/>
        <a:ea typeface="+mn-ea"/>
        <a:cs typeface="+mn-cs"/>
      </a:defRPr>
    </a:lvl5pPr>
    <a:lvl6pPr marL="9772650" algn="l" defTabSz="3909060" rtl="0" eaLnBrk="1" latinLnBrk="0" hangingPunct="1">
      <a:defRPr sz="7700" kern="1200">
        <a:solidFill>
          <a:schemeClr val="tx1"/>
        </a:solidFill>
        <a:latin typeface="+mn-lt"/>
        <a:ea typeface="+mn-ea"/>
        <a:cs typeface="+mn-cs"/>
      </a:defRPr>
    </a:lvl6pPr>
    <a:lvl7pPr marL="11727180" algn="l" defTabSz="3909060" rtl="0" eaLnBrk="1" latinLnBrk="0" hangingPunct="1">
      <a:defRPr sz="7700" kern="1200">
        <a:solidFill>
          <a:schemeClr val="tx1"/>
        </a:solidFill>
        <a:latin typeface="+mn-lt"/>
        <a:ea typeface="+mn-ea"/>
        <a:cs typeface="+mn-cs"/>
      </a:defRPr>
    </a:lvl7pPr>
    <a:lvl8pPr marL="13681710" algn="l" defTabSz="3909060" rtl="0" eaLnBrk="1" latinLnBrk="0" hangingPunct="1">
      <a:defRPr sz="7700" kern="1200">
        <a:solidFill>
          <a:schemeClr val="tx1"/>
        </a:solidFill>
        <a:latin typeface="+mn-lt"/>
        <a:ea typeface="+mn-ea"/>
        <a:cs typeface="+mn-cs"/>
      </a:defRPr>
    </a:lvl8pPr>
    <a:lvl9pPr marL="15636240" algn="l" defTabSz="3909060" rtl="0" eaLnBrk="1" latinLnBrk="0" hangingPunct="1">
      <a:defRPr sz="77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608">
          <p15:clr>
            <a:srgbClr val="A4A3A4"/>
          </p15:clr>
        </p15:guide>
        <p15:guide id="2" pos="1020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1466" autoAdjust="0"/>
  </p:normalViewPr>
  <p:slideViewPr>
    <p:cSldViewPr>
      <p:cViewPr varScale="1">
        <p:scale>
          <a:sx n="10" d="100"/>
          <a:sy n="10" d="100"/>
        </p:scale>
        <p:origin x="2358" y="126"/>
      </p:cViewPr>
      <p:guideLst>
        <p:guide orient="horz" pos="13608"/>
        <p:guide pos="1020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15D7E7-D915-48E3-AE85-A7725260723F}" type="datetimeFigureOut">
              <a:rPr lang="pt-BR" smtClean="0"/>
              <a:t>11/11/2020</a:t>
            </a:fld>
            <a:endParaRPr lang="pt-BR" dirty="0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 dirty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14ED13-381D-4D7C-AAFD-42F615C7B550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642384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3909060" rtl="0" eaLnBrk="1" latinLnBrk="0" hangingPunct="1">
      <a:defRPr sz="5100" kern="1200">
        <a:solidFill>
          <a:schemeClr val="tx1"/>
        </a:solidFill>
        <a:latin typeface="+mn-lt"/>
        <a:ea typeface="+mn-ea"/>
        <a:cs typeface="+mn-cs"/>
      </a:defRPr>
    </a:lvl1pPr>
    <a:lvl2pPr marL="1954530" algn="l" defTabSz="3909060" rtl="0" eaLnBrk="1" latinLnBrk="0" hangingPunct="1">
      <a:defRPr sz="5100" kern="1200">
        <a:solidFill>
          <a:schemeClr val="tx1"/>
        </a:solidFill>
        <a:latin typeface="+mn-lt"/>
        <a:ea typeface="+mn-ea"/>
        <a:cs typeface="+mn-cs"/>
      </a:defRPr>
    </a:lvl2pPr>
    <a:lvl3pPr marL="3909060" algn="l" defTabSz="3909060" rtl="0" eaLnBrk="1" latinLnBrk="0" hangingPunct="1">
      <a:defRPr sz="5100" kern="1200">
        <a:solidFill>
          <a:schemeClr val="tx1"/>
        </a:solidFill>
        <a:latin typeface="+mn-lt"/>
        <a:ea typeface="+mn-ea"/>
        <a:cs typeface="+mn-cs"/>
      </a:defRPr>
    </a:lvl3pPr>
    <a:lvl4pPr marL="5863590" algn="l" defTabSz="3909060" rtl="0" eaLnBrk="1" latinLnBrk="0" hangingPunct="1">
      <a:defRPr sz="5100" kern="1200">
        <a:solidFill>
          <a:schemeClr val="tx1"/>
        </a:solidFill>
        <a:latin typeface="+mn-lt"/>
        <a:ea typeface="+mn-ea"/>
        <a:cs typeface="+mn-cs"/>
      </a:defRPr>
    </a:lvl4pPr>
    <a:lvl5pPr marL="7818120" algn="l" defTabSz="3909060" rtl="0" eaLnBrk="1" latinLnBrk="0" hangingPunct="1">
      <a:defRPr sz="5100" kern="1200">
        <a:solidFill>
          <a:schemeClr val="tx1"/>
        </a:solidFill>
        <a:latin typeface="+mn-lt"/>
        <a:ea typeface="+mn-ea"/>
        <a:cs typeface="+mn-cs"/>
      </a:defRPr>
    </a:lvl5pPr>
    <a:lvl6pPr marL="9772650" algn="l" defTabSz="3909060" rtl="0" eaLnBrk="1" latinLnBrk="0" hangingPunct="1">
      <a:defRPr sz="5100" kern="1200">
        <a:solidFill>
          <a:schemeClr val="tx1"/>
        </a:solidFill>
        <a:latin typeface="+mn-lt"/>
        <a:ea typeface="+mn-ea"/>
        <a:cs typeface="+mn-cs"/>
      </a:defRPr>
    </a:lvl6pPr>
    <a:lvl7pPr marL="11727180" algn="l" defTabSz="3909060" rtl="0" eaLnBrk="1" latinLnBrk="0" hangingPunct="1">
      <a:defRPr sz="5100" kern="1200">
        <a:solidFill>
          <a:schemeClr val="tx1"/>
        </a:solidFill>
        <a:latin typeface="+mn-lt"/>
        <a:ea typeface="+mn-ea"/>
        <a:cs typeface="+mn-cs"/>
      </a:defRPr>
    </a:lvl7pPr>
    <a:lvl8pPr marL="13681710" algn="l" defTabSz="3909060" rtl="0" eaLnBrk="1" latinLnBrk="0" hangingPunct="1">
      <a:defRPr sz="5100" kern="1200">
        <a:solidFill>
          <a:schemeClr val="tx1"/>
        </a:solidFill>
        <a:latin typeface="+mn-lt"/>
        <a:ea typeface="+mn-ea"/>
        <a:cs typeface="+mn-cs"/>
      </a:defRPr>
    </a:lvl8pPr>
    <a:lvl9pPr marL="15636240" algn="l" defTabSz="3909060" rtl="0" eaLnBrk="1" latinLnBrk="0" hangingPunct="1">
      <a:defRPr sz="51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2143125" y="685800"/>
            <a:ext cx="2571750" cy="3429000"/>
          </a:xfrm>
          <a:ln/>
        </p:spPr>
      </p:sp>
      <p:sp>
        <p:nvSpPr>
          <p:cNvPr id="12291" name="Espaço Reservado para Anotaçõ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pt-BR" dirty="0">
              <a:ea typeface="ＭＳ Ｐゴシック" pitchFamily="34" charset="-128"/>
            </a:endParaRPr>
          </a:p>
        </p:txBody>
      </p:sp>
      <p:sp>
        <p:nvSpPr>
          <p:cNvPr id="12292" name="Espaço Reservado para Número de Slide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1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fld id="{986181F0-4A7E-4EB2-BF5A-1B0C7E3D9330}" type="slidenum">
              <a:rPr lang="en-US" sz="1200" smtClean="0"/>
              <a:pPr/>
              <a:t>1</a:t>
            </a:fld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707726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430304" y="13421682"/>
            <a:ext cx="27543443" cy="9261157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860608" y="24483060"/>
            <a:ext cx="22682835" cy="110413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9545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39090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58635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78181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97726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17271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36817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5636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A63AE-8426-4BE1-BC54-0272D2AD58A0}" type="datetimeFigureOut">
              <a:rPr lang="pt-BR" smtClean="0"/>
              <a:t>11/11/2020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9AA07-54BE-4DFC-B478-06091081EA90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904570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A63AE-8426-4BE1-BC54-0272D2AD58A0}" type="datetimeFigureOut">
              <a:rPr lang="pt-BR" smtClean="0"/>
              <a:t>11/11/2020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9AA07-54BE-4DFC-B478-06091081EA90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5442565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23492937" y="1730223"/>
            <a:ext cx="7290911" cy="36864607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1620203" y="1730223"/>
            <a:ext cx="21332666" cy="36864607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A63AE-8426-4BE1-BC54-0272D2AD58A0}" type="datetimeFigureOut">
              <a:rPr lang="pt-BR" smtClean="0"/>
              <a:t>11/11/2020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9AA07-54BE-4DFC-B478-06091081EA90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3325151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A63AE-8426-4BE1-BC54-0272D2AD58A0}" type="datetimeFigureOut">
              <a:rPr lang="pt-BR" smtClean="0"/>
              <a:t>11/11/2020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9AA07-54BE-4DFC-B478-06091081EA90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1396443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59697" y="27763474"/>
            <a:ext cx="27543443" cy="8581073"/>
          </a:xfrm>
        </p:spPr>
        <p:txBody>
          <a:bodyPr anchor="t"/>
          <a:lstStyle>
            <a:lvl1pPr algn="l">
              <a:defRPr sz="17100" b="1" cap="all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2559697" y="18312295"/>
            <a:ext cx="27543443" cy="9451178"/>
          </a:xfrm>
        </p:spPr>
        <p:txBody>
          <a:bodyPr anchor="b"/>
          <a:lstStyle>
            <a:lvl1pPr marL="0" indent="0">
              <a:buNone/>
              <a:defRPr sz="8600">
                <a:solidFill>
                  <a:schemeClr val="tx1">
                    <a:tint val="75000"/>
                  </a:schemeClr>
                </a:solidFill>
              </a:defRPr>
            </a:lvl1pPr>
            <a:lvl2pPr marL="1954530" indent="0">
              <a:buNone/>
              <a:defRPr sz="7700">
                <a:solidFill>
                  <a:schemeClr val="tx1">
                    <a:tint val="75000"/>
                  </a:schemeClr>
                </a:solidFill>
              </a:defRPr>
            </a:lvl2pPr>
            <a:lvl3pPr marL="3909060" indent="0">
              <a:buNone/>
              <a:defRPr sz="6800">
                <a:solidFill>
                  <a:schemeClr val="tx1">
                    <a:tint val="75000"/>
                  </a:schemeClr>
                </a:solidFill>
              </a:defRPr>
            </a:lvl3pPr>
            <a:lvl4pPr marL="5863590" indent="0">
              <a:buNone/>
              <a:defRPr sz="6000">
                <a:solidFill>
                  <a:schemeClr val="tx1">
                    <a:tint val="75000"/>
                  </a:schemeClr>
                </a:solidFill>
              </a:defRPr>
            </a:lvl4pPr>
            <a:lvl5pPr marL="7818120" indent="0">
              <a:buNone/>
              <a:defRPr sz="6000">
                <a:solidFill>
                  <a:schemeClr val="tx1">
                    <a:tint val="75000"/>
                  </a:schemeClr>
                </a:solidFill>
              </a:defRPr>
            </a:lvl5pPr>
            <a:lvl6pPr marL="9772650" indent="0">
              <a:buNone/>
              <a:defRPr sz="6000">
                <a:solidFill>
                  <a:schemeClr val="tx1">
                    <a:tint val="75000"/>
                  </a:schemeClr>
                </a:solidFill>
              </a:defRPr>
            </a:lvl6pPr>
            <a:lvl7pPr marL="11727180" indent="0">
              <a:buNone/>
              <a:defRPr sz="6000">
                <a:solidFill>
                  <a:schemeClr val="tx1">
                    <a:tint val="75000"/>
                  </a:schemeClr>
                </a:solidFill>
              </a:defRPr>
            </a:lvl7pPr>
            <a:lvl8pPr marL="13681710" indent="0">
              <a:buNone/>
              <a:defRPr sz="6000">
                <a:solidFill>
                  <a:schemeClr val="tx1">
                    <a:tint val="75000"/>
                  </a:schemeClr>
                </a:solidFill>
              </a:defRPr>
            </a:lvl8pPr>
            <a:lvl9pPr marL="15636240" indent="0">
              <a:buNone/>
              <a:defRPr sz="6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A63AE-8426-4BE1-BC54-0272D2AD58A0}" type="datetimeFigureOut">
              <a:rPr lang="pt-BR" smtClean="0"/>
              <a:t>11/11/2020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9AA07-54BE-4DFC-B478-06091081EA90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992279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1620203" y="10081264"/>
            <a:ext cx="14311789" cy="28513567"/>
          </a:xfrm>
        </p:spPr>
        <p:txBody>
          <a:bodyPr/>
          <a:lstStyle>
            <a:lvl1pPr>
              <a:defRPr sz="12000"/>
            </a:lvl1pPr>
            <a:lvl2pPr>
              <a:defRPr sz="10300"/>
            </a:lvl2pPr>
            <a:lvl3pPr>
              <a:defRPr sz="8600"/>
            </a:lvl3pPr>
            <a:lvl4pPr>
              <a:defRPr sz="7700"/>
            </a:lvl4pPr>
            <a:lvl5pPr>
              <a:defRPr sz="7700"/>
            </a:lvl5pPr>
            <a:lvl6pPr>
              <a:defRPr sz="7700"/>
            </a:lvl6pPr>
            <a:lvl7pPr>
              <a:defRPr sz="7700"/>
            </a:lvl7pPr>
            <a:lvl8pPr>
              <a:defRPr sz="7700"/>
            </a:lvl8pPr>
            <a:lvl9pPr>
              <a:defRPr sz="77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16472060" y="10081264"/>
            <a:ext cx="14311789" cy="28513567"/>
          </a:xfrm>
        </p:spPr>
        <p:txBody>
          <a:bodyPr/>
          <a:lstStyle>
            <a:lvl1pPr>
              <a:defRPr sz="12000"/>
            </a:lvl1pPr>
            <a:lvl2pPr>
              <a:defRPr sz="10300"/>
            </a:lvl2pPr>
            <a:lvl3pPr>
              <a:defRPr sz="8600"/>
            </a:lvl3pPr>
            <a:lvl4pPr>
              <a:defRPr sz="7700"/>
            </a:lvl4pPr>
            <a:lvl5pPr>
              <a:defRPr sz="7700"/>
            </a:lvl5pPr>
            <a:lvl6pPr>
              <a:defRPr sz="7700"/>
            </a:lvl6pPr>
            <a:lvl7pPr>
              <a:defRPr sz="7700"/>
            </a:lvl7pPr>
            <a:lvl8pPr>
              <a:defRPr sz="7700"/>
            </a:lvl8pPr>
            <a:lvl9pPr>
              <a:defRPr sz="77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A63AE-8426-4BE1-BC54-0272D2AD58A0}" type="datetimeFigureOut">
              <a:rPr lang="pt-BR" smtClean="0"/>
              <a:t>11/11/2020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9AA07-54BE-4DFC-B478-06091081EA90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9181040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620203" y="9671212"/>
            <a:ext cx="14317416" cy="4030501"/>
          </a:xfrm>
        </p:spPr>
        <p:txBody>
          <a:bodyPr anchor="b"/>
          <a:lstStyle>
            <a:lvl1pPr marL="0" indent="0">
              <a:buNone/>
              <a:defRPr sz="10300" b="1"/>
            </a:lvl1pPr>
            <a:lvl2pPr marL="1954530" indent="0">
              <a:buNone/>
              <a:defRPr sz="8600" b="1"/>
            </a:lvl2pPr>
            <a:lvl3pPr marL="3909060" indent="0">
              <a:buNone/>
              <a:defRPr sz="7700" b="1"/>
            </a:lvl3pPr>
            <a:lvl4pPr marL="5863590" indent="0">
              <a:buNone/>
              <a:defRPr sz="6800" b="1"/>
            </a:lvl4pPr>
            <a:lvl5pPr marL="7818120" indent="0">
              <a:buNone/>
              <a:defRPr sz="6800" b="1"/>
            </a:lvl5pPr>
            <a:lvl6pPr marL="9772650" indent="0">
              <a:buNone/>
              <a:defRPr sz="6800" b="1"/>
            </a:lvl6pPr>
            <a:lvl7pPr marL="11727180" indent="0">
              <a:buNone/>
              <a:defRPr sz="6800" b="1"/>
            </a:lvl7pPr>
            <a:lvl8pPr marL="13681710" indent="0">
              <a:buNone/>
              <a:defRPr sz="6800" b="1"/>
            </a:lvl8pPr>
            <a:lvl9pPr marL="15636240" indent="0">
              <a:buNone/>
              <a:defRPr sz="68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1620203" y="13701713"/>
            <a:ext cx="14317416" cy="24893114"/>
          </a:xfrm>
        </p:spPr>
        <p:txBody>
          <a:bodyPr/>
          <a:lstStyle>
            <a:lvl1pPr>
              <a:defRPr sz="10300"/>
            </a:lvl1pPr>
            <a:lvl2pPr>
              <a:defRPr sz="8600"/>
            </a:lvl2pPr>
            <a:lvl3pPr>
              <a:defRPr sz="7700"/>
            </a:lvl3pPr>
            <a:lvl4pPr>
              <a:defRPr sz="6800"/>
            </a:lvl4pPr>
            <a:lvl5pPr>
              <a:defRPr sz="6800"/>
            </a:lvl5pPr>
            <a:lvl6pPr>
              <a:defRPr sz="6800"/>
            </a:lvl6pPr>
            <a:lvl7pPr>
              <a:defRPr sz="6800"/>
            </a:lvl7pPr>
            <a:lvl8pPr>
              <a:defRPr sz="6800"/>
            </a:lvl8pPr>
            <a:lvl9pPr>
              <a:defRPr sz="6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16460809" y="9671212"/>
            <a:ext cx="14323040" cy="4030501"/>
          </a:xfrm>
        </p:spPr>
        <p:txBody>
          <a:bodyPr anchor="b"/>
          <a:lstStyle>
            <a:lvl1pPr marL="0" indent="0">
              <a:buNone/>
              <a:defRPr sz="10300" b="1"/>
            </a:lvl1pPr>
            <a:lvl2pPr marL="1954530" indent="0">
              <a:buNone/>
              <a:defRPr sz="8600" b="1"/>
            </a:lvl2pPr>
            <a:lvl3pPr marL="3909060" indent="0">
              <a:buNone/>
              <a:defRPr sz="7700" b="1"/>
            </a:lvl3pPr>
            <a:lvl4pPr marL="5863590" indent="0">
              <a:buNone/>
              <a:defRPr sz="6800" b="1"/>
            </a:lvl4pPr>
            <a:lvl5pPr marL="7818120" indent="0">
              <a:buNone/>
              <a:defRPr sz="6800" b="1"/>
            </a:lvl5pPr>
            <a:lvl6pPr marL="9772650" indent="0">
              <a:buNone/>
              <a:defRPr sz="6800" b="1"/>
            </a:lvl6pPr>
            <a:lvl7pPr marL="11727180" indent="0">
              <a:buNone/>
              <a:defRPr sz="6800" b="1"/>
            </a:lvl7pPr>
            <a:lvl8pPr marL="13681710" indent="0">
              <a:buNone/>
              <a:defRPr sz="6800" b="1"/>
            </a:lvl8pPr>
            <a:lvl9pPr marL="15636240" indent="0">
              <a:buNone/>
              <a:defRPr sz="68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16460809" y="13701713"/>
            <a:ext cx="14323040" cy="24893114"/>
          </a:xfrm>
        </p:spPr>
        <p:txBody>
          <a:bodyPr/>
          <a:lstStyle>
            <a:lvl1pPr>
              <a:defRPr sz="10300"/>
            </a:lvl1pPr>
            <a:lvl2pPr>
              <a:defRPr sz="8600"/>
            </a:lvl2pPr>
            <a:lvl3pPr>
              <a:defRPr sz="7700"/>
            </a:lvl3pPr>
            <a:lvl4pPr>
              <a:defRPr sz="6800"/>
            </a:lvl4pPr>
            <a:lvl5pPr>
              <a:defRPr sz="6800"/>
            </a:lvl5pPr>
            <a:lvl6pPr>
              <a:defRPr sz="6800"/>
            </a:lvl6pPr>
            <a:lvl7pPr>
              <a:defRPr sz="6800"/>
            </a:lvl7pPr>
            <a:lvl8pPr>
              <a:defRPr sz="6800"/>
            </a:lvl8pPr>
            <a:lvl9pPr>
              <a:defRPr sz="6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A63AE-8426-4BE1-BC54-0272D2AD58A0}" type="datetimeFigureOut">
              <a:rPr lang="pt-BR" smtClean="0"/>
              <a:t>11/11/2020</a:t>
            </a:fld>
            <a:endParaRPr lang="pt-BR" dirty="0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9AA07-54BE-4DFC-B478-06091081EA90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680216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A63AE-8426-4BE1-BC54-0272D2AD58A0}" type="datetimeFigureOut">
              <a:rPr lang="pt-BR" smtClean="0"/>
              <a:t>11/11/2020</a:t>
            </a:fld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9AA07-54BE-4DFC-B478-06091081EA90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106644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A63AE-8426-4BE1-BC54-0272D2AD58A0}" type="datetimeFigureOut">
              <a:rPr lang="pt-BR" smtClean="0"/>
              <a:t>11/11/2020</a:t>
            </a:fld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9AA07-54BE-4DFC-B478-06091081EA90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056656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20205" y="1720215"/>
            <a:ext cx="10660709" cy="7320916"/>
          </a:xfrm>
        </p:spPr>
        <p:txBody>
          <a:bodyPr anchor="b"/>
          <a:lstStyle>
            <a:lvl1pPr algn="l">
              <a:defRPr sz="86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2669083" y="1720218"/>
            <a:ext cx="18114764" cy="36874612"/>
          </a:xfrm>
        </p:spPr>
        <p:txBody>
          <a:bodyPr/>
          <a:lstStyle>
            <a:lvl1pPr>
              <a:defRPr sz="13700"/>
            </a:lvl1pPr>
            <a:lvl2pPr>
              <a:defRPr sz="12000"/>
            </a:lvl2pPr>
            <a:lvl3pPr>
              <a:defRPr sz="10300"/>
            </a:lvl3pPr>
            <a:lvl4pPr>
              <a:defRPr sz="8600"/>
            </a:lvl4pPr>
            <a:lvl5pPr>
              <a:defRPr sz="8600"/>
            </a:lvl5pPr>
            <a:lvl6pPr>
              <a:defRPr sz="8600"/>
            </a:lvl6pPr>
            <a:lvl7pPr>
              <a:defRPr sz="8600"/>
            </a:lvl7pPr>
            <a:lvl8pPr>
              <a:defRPr sz="8600"/>
            </a:lvl8pPr>
            <a:lvl9pPr>
              <a:defRPr sz="8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620205" y="9041134"/>
            <a:ext cx="10660709" cy="29553697"/>
          </a:xfrm>
        </p:spPr>
        <p:txBody>
          <a:bodyPr/>
          <a:lstStyle>
            <a:lvl1pPr marL="0" indent="0">
              <a:buNone/>
              <a:defRPr sz="6000"/>
            </a:lvl1pPr>
            <a:lvl2pPr marL="1954530" indent="0">
              <a:buNone/>
              <a:defRPr sz="5100"/>
            </a:lvl2pPr>
            <a:lvl3pPr marL="3909060" indent="0">
              <a:buNone/>
              <a:defRPr sz="4300"/>
            </a:lvl3pPr>
            <a:lvl4pPr marL="5863590" indent="0">
              <a:buNone/>
              <a:defRPr sz="3800"/>
            </a:lvl4pPr>
            <a:lvl5pPr marL="7818120" indent="0">
              <a:buNone/>
              <a:defRPr sz="3800"/>
            </a:lvl5pPr>
            <a:lvl6pPr marL="9772650" indent="0">
              <a:buNone/>
              <a:defRPr sz="3800"/>
            </a:lvl6pPr>
            <a:lvl7pPr marL="11727180" indent="0">
              <a:buNone/>
              <a:defRPr sz="3800"/>
            </a:lvl7pPr>
            <a:lvl8pPr marL="13681710" indent="0">
              <a:buNone/>
              <a:defRPr sz="3800"/>
            </a:lvl8pPr>
            <a:lvl9pPr marL="15636240" indent="0">
              <a:buNone/>
              <a:defRPr sz="38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A63AE-8426-4BE1-BC54-0272D2AD58A0}" type="datetimeFigureOut">
              <a:rPr lang="pt-BR" smtClean="0"/>
              <a:t>11/11/2020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9AA07-54BE-4DFC-B478-06091081EA90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020849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51421" y="30243781"/>
            <a:ext cx="19442430" cy="3570450"/>
          </a:xfrm>
        </p:spPr>
        <p:txBody>
          <a:bodyPr anchor="b"/>
          <a:lstStyle>
            <a:lvl1pPr algn="l">
              <a:defRPr sz="86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6351421" y="3860483"/>
            <a:ext cx="19442430" cy="25923240"/>
          </a:xfrm>
        </p:spPr>
        <p:txBody>
          <a:bodyPr/>
          <a:lstStyle>
            <a:lvl1pPr marL="0" indent="0">
              <a:buNone/>
              <a:defRPr sz="13700"/>
            </a:lvl1pPr>
            <a:lvl2pPr marL="1954530" indent="0">
              <a:buNone/>
              <a:defRPr sz="12000"/>
            </a:lvl2pPr>
            <a:lvl3pPr marL="3909060" indent="0">
              <a:buNone/>
              <a:defRPr sz="10300"/>
            </a:lvl3pPr>
            <a:lvl4pPr marL="5863590" indent="0">
              <a:buNone/>
              <a:defRPr sz="8600"/>
            </a:lvl4pPr>
            <a:lvl5pPr marL="7818120" indent="0">
              <a:buNone/>
              <a:defRPr sz="8600"/>
            </a:lvl5pPr>
            <a:lvl6pPr marL="9772650" indent="0">
              <a:buNone/>
              <a:defRPr sz="8600"/>
            </a:lvl6pPr>
            <a:lvl7pPr marL="11727180" indent="0">
              <a:buNone/>
              <a:defRPr sz="8600"/>
            </a:lvl7pPr>
            <a:lvl8pPr marL="13681710" indent="0">
              <a:buNone/>
              <a:defRPr sz="8600"/>
            </a:lvl8pPr>
            <a:lvl9pPr marL="15636240" indent="0">
              <a:buNone/>
              <a:defRPr sz="8600"/>
            </a:lvl9pPr>
          </a:lstStyle>
          <a:p>
            <a:endParaRPr lang="pt-BR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351421" y="33814229"/>
            <a:ext cx="19442430" cy="5070631"/>
          </a:xfrm>
        </p:spPr>
        <p:txBody>
          <a:bodyPr/>
          <a:lstStyle>
            <a:lvl1pPr marL="0" indent="0">
              <a:buNone/>
              <a:defRPr sz="6000"/>
            </a:lvl1pPr>
            <a:lvl2pPr marL="1954530" indent="0">
              <a:buNone/>
              <a:defRPr sz="5100"/>
            </a:lvl2pPr>
            <a:lvl3pPr marL="3909060" indent="0">
              <a:buNone/>
              <a:defRPr sz="4300"/>
            </a:lvl3pPr>
            <a:lvl4pPr marL="5863590" indent="0">
              <a:buNone/>
              <a:defRPr sz="3800"/>
            </a:lvl4pPr>
            <a:lvl5pPr marL="7818120" indent="0">
              <a:buNone/>
              <a:defRPr sz="3800"/>
            </a:lvl5pPr>
            <a:lvl6pPr marL="9772650" indent="0">
              <a:buNone/>
              <a:defRPr sz="3800"/>
            </a:lvl6pPr>
            <a:lvl7pPr marL="11727180" indent="0">
              <a:buNone/>
              <a:defRPr sz="3800"/>
            </a:lvl7pPr>
            <a:lvl8pPr marL="13681710" indent="0">
              <a:buNone/>
              <a:defRPr sz="3800"/>
            </a:lvl8pPr>
            <a:lvl9pPr marL="15636240" indent="0">
              <a:buNone/>
              <a:defRPr sz="38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A63AE-8426-4BE1-BC54-0272D2AD58A0}" type="datetimeFigureOut">
              <a:rPr lang="pt-BR" smtClean="0"/>
              <a:t>11/11/2020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9AA07-54BE-4DFC-B478-06091081EA90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3613569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1620203" y="1730220"/>
            <a:ext cx="29163645" cy="7200900"/>
          </a:xfrm>
          <a:prstGeom prst="rect">
            <a:avLst/>
          </a:prstGeom>
        </p:spPr>
        <p:txBody>
          <a:bodyPr vert="horz" lIns="390906" tIns="195453" rIns="390906" bIns="195453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620203" y="10081264"/>
            <a:ext cx="29163645" cy="28513567"/>
          </a:xfrm>
          <a:prstGeom prst="rect">
            <a:avLst/>
          </a:prstGeom>
        </p:spPr>
        <p:txBody>
          <a:bodyPr vert="horz" lIns="390906" tIns="195453" rIns="390906" bIns="195453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1620204" y="40045008"/>
            <a:ext cx="7560945" cy="2300287"/>
          </a:xfrm>
          <a:prstGeom prst="rect">
            <a:avLst/>
          </a:prstGeom>
        </p:spPr>
        <p:txBody>
          <a:bodyPr vert="horz" lIns="390906" tIns="195453" rIns="390906" bIns="195453" rtlCol="0" anchor="ctr"/>
          <a:lstStyle>
            <a:lvl1pPr algn="l">
              <a:defRPr sz="5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7A63AE-8426-4BE1-BC54-0272D2AD58A0}" type="datetimeFigureOut">
              <a:rPr lang="pt-BR" smtClean="0"/>
              <a:t>11/11/2020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11071384" y="40045008"/>
            <a:ext cx="10261283" cy="2300287"/>
          </a:xfrm>
          <a:prstGeom prst="rect">
            <a:avLst/>
          </a:prstGeom>
        </p:spPr>
        <p:txBody>
          <a:bodyPr vert="horz" lIns="390906" tIns="195453" rIns="390906" bIns="195453" rtlCol="0" anchor="ctr"/>
          <a:lstStyle>
            <a:lvl1pPr algn="ctr">
              <a:defRPr sz="5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23222904" y="40045008"/>
            <a:ext cx="7560945" cy="2300287"/>
          </a:xfrm>
          <a:prstGeom prst="rect">
            <a:avLst/>
          </a:prstGeom>
        </p:spPr>
        <p:txBody>
          <a:bodyPr vert="horz" lIns="390906" tIns="195453" rIns="390906" bIns="195453" rtlCol="0" anchor="ctr"/>
          <a:lstStyle>
            <a:lvl1pPr algn="r">
              <a:defRPr sz="5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09AA07-54BE-4DFC-B478-06091081EA90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469888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3909060" rtl="0" eaLnBrk="1" latinLnBrk="0" hangingPunct="1">
        <a:spcBef>
          <a:spcPct val="0"/>
        </a:spcBef>
        <a:buNone/>
        <a:defRPr sz="18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465898" indent="-1465898" algn="l" defTabSz="3909060" rtl="0" eaLnBrk="1" latinLnBrk="0" hangingPunct="1">
        <a:spcBef>
          <a:spcPct val="20000"/>
        </a:spcBef>
        <a:buFont typeface="Arial" pitchFamily="34" charset="0"/>
        <a:buChar char="•"/>
        <a:defRPr sz="13700" kern="1200">
          <a:solidFill>
            <a:schemeClr val="tx1"/>
          </a:solidFill>
          <a:latin typeface="+mn-lt"/>
          <a:ea typeface="+mn-ea"/>
          <a:cs typeface="+mn-cs"/>
        </a:defRPr>
      </a:lvl1pPr>
      <a:lvl2pPr marL="3176111" indent="-1221581" algn="l" defTabSz="3909060" rtl="0" eaLnBrk="1" latinLnBrk="0" hangingPunct="1">
        <a:spcBef>
          <a:spcPct val="20000"/>
        </a:spcBef>
        <a:buFont typeface="Arial" pitchFamily="34" charset="0"/>
        <a:buChar char="–"/>
        <a:defRPr sz="12000" kern="1200">
          <a:solidFill>
            <a:schemeClr val="tx1"/>
          </a:solidFill>
          <a:latin typeface="+mn-lt"/>
          <a:ea typeface="+mn-ea"/>
          <a:cs typeface="+mn-cs"/>
        </a:defRPr>
      </a:lvl2pPr>
      <a:lvl3pPr marL="4886325" indent="-977265" algn="l" defTabSz="3909060" rtl="0" eaLnBrk="1" latinLnBrk="0" hangingPunct="1">
        <a:spcBef>
          <a:spcPct val="20000"/>
        </a:spcBef>
        <a:buFont typeface="Arial" pitchFamily="34" charset="0"/>
        <a:buChar char="•"/>
        <a:defRPr sz="10300" kern="1200">
          <a:solidFill>
            <a:schemeClr val="tx1"/>
          </a:solidFill>
          <a:latin typeface="+mn-lt"/>
          <a:ea typeface="+mn-ea"/>
          <a:cs typeface="+mn-cs"/>
        </a:defRPr>
      </a:lvl3pPr>
      <a:lvl4pPr marL="6840855" indent="-977265" algn="l" defTabSz="3909060" rtl="0" eaLnBrk="1" latinLnBrk="0" hangingPunct="1">
        <a:spcBef>
          <a:spcPct val="20000"/>
        </a:spcBef>
        <a:buFont typeface="Arial" pitchFamily="34" charset="0"/>
        <a:buChar char="–"/>
        <a:defRPr sz="8600" kern="1200">
          <a:solidFill>
            <a:schemeClr val="tx1"/>
          </a:solidFill>
          <a:latin typeface="+mn-lt"/>
          <a:ea typeface="+mn-ea"/>
          <a:cs typeface="+mn-cs"/>
        </a:defRPr>
      </a:lvl4pPr>
      <a:lvl5pPr marL="8795385" indent="-977265" algn="l" defTabSz="3909060" rtl="0" eaLnBrk="1" latinLnBrk="0" hangingPunct="1">
        <a:spcBef>
          <a:spcPct val="20000"/>
        </a:spcBef>
        <a:buFont typeface="Arial" pitchFamily="34" charset="0"/>
        <a:buChar char="»"/>
        <a:defRPr sz="8600" kern="1200">
          <a:solidFill>
            <a:schemeClr val="tx1"/>
          </a:solidFill>
          <a:latin typeface="+mn-lt"/>
          <a:ea typeface="+mn-ea"/>
          <a:cs typeface="+mn-cs"/>
        </a:defRPr>
      </a:lvl5pPr>
      <a:lvl6pPr marL="10749915" indent="-977265" algn="l" defTabSz="3909060" rtl="0" eaLnBrk="1" latinLnBrk="0" hangingPunct="1">
        <a:spcBef>
          <a:spcPct val="20000"/>
        </a:spcBef>
        <a:buFont typeface="Arial" pitchFamily="34" charset="0"/>
        <a:buChar char="•"/>
        <a:defRPr sz="8600" kern="1200">
          <a:solidFill>
            <a:schemeClr val="tx1"/>
          </a:solidFill>
          <a:latin typeface="+mn-lt"/>
          <a:ea typeface="+mn-ea"/>
          <a:cs typeface="+mn-cs"/>
        </a:defRPr>
      </a:lvl6pPr>
      <a:lvl7pPr marL="12704445" indent="-977265" algn="l" defTabSz="3909060" rtl="0" eaLnBrk="1" latinLnBrk="0" hangingPunct="1">
        <a:spcBef>
          <a:spcPct val="20000"/>
        </a:spcBef>
        <a:buFont typeface="Arial" pitchFamily="34" charset="0"/>
        <a:buChar char="•"/>
        <a:defRPr sz="8600" kern="1200">
          <a:solidFill>
            <a:schemeClr val="tx1"/>
          </a:solidFill>
          <a:latin typeface="+mn-lt"/>
          <a:ea typeface="+mn-ea"/>
          <a:cs typeface="+mn-cs"/>
        </a:defRPr>
      </a:lvl7pPr>
      <a:lvl8pPr marL="14658975" indent="-977265" algn="l" defTabSz="3909060" rtl="0" eaLnBrk="1" latinLnBrk="0" hangingPunct="1">
        <a:spcBef>
          <a:spcPct val="20000"/>
        </a:spcBef>
        <a:buFont typeface="Arial" pitchFamily="34" charset="0"/>
        <a:buChar char="•"/>
        <a:defRPr sz="8600" kern="1200">
          <a:solidFill>
            <a:schemeClr val="tx1"/>
          </a:solidFill>
          <a:latin typeface="+mn-lt"/>
          <a:ea typeface="+mn-ea"/>
          <a:cs typeface="+mn-cs"/>
        </a:defRPr>
      </a:lvl8pPr>
      <a:lvl9pPr marL="16613505" indent="-977265" algn="l" defTabSz="3909060" rtl="0" eaLnBrk="1" latinLnBrk="0" hangingPunct="1">
        <a:spcBef>
          <a:spcPct val="20000"/>
        </a:spcBef>
        <a:buFont typeface="Arial" pitchFamily="34" charset="0"/>
        <a:buChar char="•"/>
        <a:defRPr sz="8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3909060" rtl="0" eaLnBrk="1" latinLnBrk="0" hangingPunct="1">
        <a:defRPr sz="7700" kern="1200">
          <a:solidFill>
            <a:schemeClr val="tx1"/>
          </a:solidFill>
          <a:latin typeface="+mn-lt"/>
          <a:ea typeface="+mn-ea"/>
          <a:cs typeface="+mn-cs"/>
        </a:defRPr>
      </a:lvl1pPr>
      <a:lvl2pPr marL="1954530" algn="l" defTabSz="3909060" rtl="0" eaLnBrk="1" latinLnBrk="0" hangingPunct="1">
        <a:defRPr sz="7700" kern="1200">
          <a:solidFill>
            <a:schemeClr val="tx1"/>
          </a:solidFill>
          <a:latin typeface="+mn-lt"/>
          <a:ea typeface="+mn-ea"/>
          <a:cs typeface="+mn-cs"/>
        </a:defRPr>
      </a:lvl2pPr>
      <a:lvl3pPr marL="3909060" algn="l" defTabSz="3909060" rtl="0" eaLnBrk="1" latinLnBrk="0" hangingPunct="1">
        <a:defRPr sz="7700" kern="1200">
          <a:solidFill>
            <a:schemeClr val="tx1"/>
          </a:solidFill>
          <a:latin typeface="+mn-lt"/>
          <a:ea typeface="+mn-ea"/>
          <a:cs typeface="+mn-cs"/>
        </a:defRPr>
      </a:lvl3pPr>
      <a:lvl4pPr marL="5863590" algn="l" defTabSz="3909060" rtl="0" eaLnBrk="1" latinLnBrk="0" hangingPunct="1">
        <a:defRPr sz="7700" kern="1200">
          <a:solidFill>
            <a:schemeClr val="tx1"/>
          </a:solidFill>
          <a:latin typeface="+mn-lt"/>
          <a:ea typeface="+mn-ea"/>
          <a:cs typeface="+mn-cs"/>
        </a:defRPr>
      </a:lvl4pPr>
      <a:lvl5pPr marL="7818120" algn="l" defTabSz="3909060" rtl="0" eaLnBrk="1" latinLnBrk="0" hangingPunct="1">
        <a:defRPr sz="7700" kern="1200">
          <a:solidFill>
            <a:schemeClr val="tx1"/>
          </a:solidFill>
          <a:latin typeface="+mn-lt"/>
          <a:ea typeface="+mn-ea"/>
          <a:cs typeface="+mn-cs"/>
        </a:defRPr>
      </a:lvl5pPr>
      <a:lvl6pPr marL="9772650" algn="l" defTabSz="3909060" rtl="0" eaLnBrk="1" latinLnBrk="0" hangingPunct="1">
        <a:defRPr sz="7700" kern="1200">
          <a:solidFill>
            <a:schemeClr val="tx1"/>
          </a:solidFill>
          <a:latin typeface="+mn-lt"/>
          <a:ea typeface="+mn-ea"/>
          <a:cs typeface="+mn-cs"/>
        </a:defRPr>
      </a:lvl6pPr>
      <a:lvl7pPr marL="11727180" algn="l" defTabSz="3909060" rtl="0" eaLnBrk="1" latinLnBrk="0" hangingPunct="1">
        <a:defRPr sz="7700" kern="1200">
          <a:solidFill>
            <a:schemeClr val="tx1"/>
          </a:solidFill>
          <a:latin typeface="+mn-lt"/>
          <a:ea typeface="+mn-ea"/>
          <a:cs typeface="+mn-cs"/>
        </a:defRPr>
      </a:lvl7pPr>
      <a:lvl8pPr marL="13681710" algn="l" defTabSz="3909060" rtl="0" eaLnBrk="1" latinLnBrk="0" hangingPunct="1">
        <a:defRPr sz="7700" kern="1200">
          <a:solidFill>
            <a:schemeClr val="tx1"/>
          </a:solidFill>
          <a:latin typeface="+mn-lt"/>
          <a:ea typeface="+mn-ea"/>
          <a:cs typeface="+mn-cs"/>
        </a:defRPr>
      </a:lvl8pPr>
      <a:lvl9pPr marL="15636240" algn="l" defTabSz="3909060" rtl="0" eaLnBrk="1" latinLnBrk="0" hangingPunct="1">
        <a:defRPr sz="7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autocorerobotica.blog.br/utilizando-sensor-de-pulsos-com-arduino/" TargetMode="External"/><Relationship Id="rId3" Type="http://schemas.openxmlformats.org/officeDocument/2006/relationships/image" Target="../media/image1.jpeg"/><Relationship Id="rId7" Type="http://schemas.openxmlformats.org/officeDocument/2006/relationships/hyperlink" Target="https://www.youtube.com/watch?v=DfU6llvIMcM" TargetMode="External"/><Relationship Id="rId12" Type="http://schemas.openxmlformats.org/officeDocument/2006/relationships/image" Target="../media/image5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www.filipeflop.com/blog/aprenda-usar-o-sensor-de-frequencia-cardiaca/" TargetMode="External"/><Relationship Id="rId11" Type="http://schemas.openxmlformats.org/officeDocument/2006/relationships/image" Target="../media/image4.jpg"/><Relationship Id="rId5" Type="http://schemas.openxmlformats.org/officeDocument/2006/relationships/image" Target="../media/image3.png"/><Relationship Id="rId10" Type="http://schemas.openxmlformats.org/officeDocument/2006/relationships/hyperlink" Target="https://autopapo.uol.com.br/noticia/mais-de-40-dos-acidentes-de-transito-acontece-por-sonolencia-afirma-a-abramet/" TargetMode="External"/><Relationship Id="rId4" Type="http://schemas.openxmlformats.org/officeDocument/2006/relationships/image" Target="../media/image2.png"/><Relationship Id="rId9" Type="http://schemas.openxmlformats.org/officeDocument/2006/relationships/hyperlink" Target="https://www.saopaulo.sp.gov.br/spnoticias/dirigir-com-sono-causa-20-acidentes/#:~:text=O%20Departamento%20Estadual%20de%20Tr%C3%A2nsito,tr%C3%A2nsito%20est%C3%A3o%20associados%20%C3%A0%20sonol%C3%AAncia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Text Box 148"/>
          <p:cNvSpPr txBox="1">
            <a:spLocks noChangeArrowheads="1"/>
          </p:cNvSpPr>
          <p:nvPr/>
        </p:nvSpPr>
        <p:spPr bwMode="auto">
          <a:xfrm>
            <a:off x="19554825" y="5987414"/>
            <a:ext cx="387346" cy="9784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91768" tIns="95884" rIns="191768" bIns="95884">
            <a:spAutoFit/>
          </a:bodyPr>
          <a:lstStyle>
            <a:lvl1pPr defTabSz="1917700" eaLnBrk="0" hangingPunct="0">
              <a:defRPr sz="21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1917700" eaLnBrk="0" hangingPunct="0">
              <a:defRPr sz="21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1917700" eaLnBrk="0" hangingPunct="0">
              <a:defRPr sz="21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1917700" eaLnBrk="0" hangingPunct="0">
              <a:defRPr sz="21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1917700" eaLnBrk="0" hangingPunct="0">
              <a:defRPr sz="21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19177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19177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19177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19177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endParaRPr lang="pt-BR" sz="5100" dirty="0"/>
          </a:p>
        </p:txBody>
      </p:sp>
      <p:sp>
        <p:nvSpPr>
          <p:cNvPr id="2" name="Retângulo 1"/>
          <p:cNvSpPr/>
          <p:nvPr/>
        </p:nvSpPr>
        <p:spPr bwMode="auto">
          <a:xfrm>
            <a:off x="-34922" y="0"/>
            <a:ext cx="1304926" cy="43273982"/>
          </a:xfrm>
          <a:prstGeom prst="rect">
            <a:avLst/>
          </a:prstGeom>
          <a:solidFill>
            <a:srgbClr val="00206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lIns="91434" tIns="45717" rIns="91434" bIns="45717"/>
          <a:lstStyle/>
          <a:p>
            <a:pPr eaLnBrk="0" hangingPunct="0">
              <a:defRPr/>
            </a:pPr>
            <a:endParaRPr lang="pt-BR" sz="2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255" name="Text Box 146"/>
          <p:cNvSpPr txBox="1">
            <a:spLocks noChangeArrowheads="1"/>
          </p:cNvSpPr>
          <p:nvPr/>
        </p:nvSpPr>
        <p:spPr bwMode="auto">
          <a:xfrm>
            <a:off x="1684339" y="3528692"/>
            <a:ext cx="29568788" cy="4994800"/>
          </a:xfrm>
          <a:prstGeom prst="rect">
            <a:avLst/>
          </a:prstGeom>
          <a:solidFill>
            <a:srgbClr val="002060"/>
          </a:solidFill>
          <a:ln>
            <a:noFill/>
          </a:ln>
          <a:effectLst>
            <a:outerShdw dist="23000" dir="5400000" rotWithShape="0">
              <a:srgbClr val="808080">
                <a:alpha val="34998"/>
              </a:srgbClr>
            </a:outerShdw>
          </a:effectLst>
        </p:spPr>
        <p:txBody>
          <a:bodyPr wrap="square" lIns="54459" tIns="27227" rIns="54459" bIns="27227"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algn="ctr" eaLnBrk="1" hangingPunct="1"/>
            <a:r>
              <a:rPr lang="pt-BR" sz="6400" dirty="0">
                <a:solidFill>
                  <a:srgbClr val="FFFF00"/>
                </a:solidFill>
                <a:latin typeface="Arial Black" pitchFamily="34" charset="0"/>
              </a:rPr>
              <a:t>Sempre Alerta!</a:t>
            </a:r>
          </a:p>
          <a:p>
            <a:pPr algn="ctr" eaLnBrk="1" hangingPunct="1"/>
            <a:r>
              <a:rPr lang="pt-BR" sz="3600" b="1" dirty="0">
                <a:solidFill>
                  <a:srgbClr val="FFFF00"/>
                </a:solidFill>
                <a:latin typeface="Arial Black" panose="020B0A04020102020204" pitchFamily="34" charset="0"/>
              </a:rPr>
              <a:t>Sensor de batimentos cardíacos e alerta em caso de sonolência</a:t>
            </a:r>
            <a:endParaRPr lang="pt-BR" sz="3600" dirty="0">
              <a:solidFill>
                <a:srgbClr val="FFFF00"/>
              </a:solidFill>
              <a:latin typeface="Arial Black" panose="020B0A04020102020204" pitchFamily="34" charset="0"/>
            </a:endParaRPr>
          </a:p>
          <a:p>
            <a:pPr algn="ctr" eaLnBrk="1" hangingPunct="1"/>
            <a:r>
              <a:rPr lang="pt-BR" sz="1600" dirty="0">
                <a:solidFill>
                  <a:srgbClr val="FFFF00"/>
                </a:solidFill>
                <a:latin typeface="Arial Black" pitchFamily="34" charset="0"/>
              </a:rPr>
              <a:t>	</a:t>
            </a:r>
          </a:p>
          <a:p>
            <a:pPr algn="ctr"/>
            <a:r>
              <a:rPr lang="en-US" sz="4700" b="1" dirty="0">
                <a:solidFill>
                  <a:srgbClr val="FFFF00"/>
                </a:solidFill>
                <a:latin typeface="Arial" charset="0"/>
                <a:cs typeface="Arial" charset="0"/>
              </a:rPr>
              <a:t>ESCOLA ESTADUAL CULTO À CIÊNCIA – PROGRAMA ENSINO INTEGRAL </a:t>
            </a:r>
          </a:p>
          <a:p>
            <a:pPr algn="ctr"/>
            <a:endParaRPr lang="en-US" sz="1600" dirty="0">
              <a:solidFill>
                <a:srgbClr val="FFFF00"/>
              </a:solidFill>
              <a:latin typeface="Arial" charset="0"/>
              <a:cs typeface="Arial" charset="0"/>
            </a:endParaRPr>
          </a:p>
          <a:p>
            <a:pPr algn="ctr"/>
            <a:r>
              <a:rPr lang="pt-BR" sz="3800" b="1" dirty="0">
                <a:solidFill>
                  <a:srgbClr val="FFFF00"/>
                </a:solidFill>
                <a:latin typeface="Arial" charset="0"/>
                <a:cs typeface="Arial" charset="0"/>
              </a:rPr>
              <a:t>Autores: Júlia Lima de Oliveira e Vitória </a:t>
            </a:r>
            <a:r>
              <a:rPr lang="pt-BR" sz="3800" b="1" dirty="0" err="1">
                <a:solidFill>
                  <a:srgbClr val="FFFF00"/>
                </a:solidFill>
                <a:latin typeface="Arial" charset="0"/>
                <a:cs typeface="Arial" charset="0"/>
              </a:rPr>
              <a:t>Bonon</a:t>
            </a:r>
            <a:r>
              <a:rPr lang="pt-BR" sz="3800" b="1" dirty="0">
                <a:solidFill>
                  <a:srgbClr val="FFFF00"/>
                </a:solidFill>
                <a:latin typeface="Arial" charset="0"/>
                <a:cs typeface="Arial" charset="0"/>
              </a:rPr>
              <a:t> </a:t>
            </a:r>
            <a:r>
              <a:rPr lang="pt-BR" sz="3800" b="1" dirty="0" err="1">
                <a:solidFill>
                  <a:srgbClr val="FFFF00"/>
                </a:solidFill>
                <a:latin typeface="Arial" charset="0"/>
                <a:cs typeface="Arial" charset="0"/>
              </a:rPr>
              <a:t>Aguilhari</a:t>
            </a:r>
            <a:r>
              <a:rPr lang="pt-BR" sz="3800" b="1" dirty="0">
                <a:solidFill>
                  <a:srgbClr val="FFFF00"/>
                </a:solidFill>
                <a:latin typeface="Arial" charset="0"/>
                <a:cs typeface="Arial" charset="0"/>
              </a:rPr>
              <a:t> </a:t>
            </a:r>
            <a:endParaRPr lang="pt-BR" sz="1600" b="1" dirty="0">
              <a:solidFill>
                <a:srgbClr val="FFFF00"/>
              </a:solidFill>
              <a:latin typeface="Arial" charset="0"/>
              <a:cs typeface="Arial" charset="0"/>
            </a:endParaRPr>
          </a:p>
          <a:p>
            <a:pPr algn="ctr"/>
            <a:r>
              <a:rPr lang="pt-BR" sz="3800" b="1" dirty="0">
                <a:solidFill>
                  <a:srgbClr val="FFFF00"/>
                </a:solidFill>
                <a:latin typeface="Arial" charset="0"/>
                <a:cs typeface="Arial" charset="0"/>
              </a:rPr>
              <a:t>Orientadora</a:t>
            </a:r>
            <a:r>
              <a:rPr lang="en-US" sz="3800" b="1" dirty="0">
                <a:solidFill>
                  <a:srgbClr val="FFFF00"/>
                </a:solidFill>
                <a:latin typeface="Arial" charset="0"/>
                <a:cs typeface="Arial" charset="0"/>
              </a:rPr>
              <a:t>: Profª Alexandra Rabetti Zini </a:t>
            </a:r>
          </a:p>
          <a:p>
            <a:pPr algn="ctr"/>
            <a:endParaRPr lang="en-US" sz="1600" b="1" dirty="0">
              <a:solidFill>
                <a:srgbClr val="FFFF00"/>
              </a:solidFill>
              <a:latin typeface="Arial" charset="0"/>
              <a:cs typeface="Arial" charset="0"/>
            </a:endParaRPr>
          </a:p>
          <a:p>
            <a:pPr algn="ctr"/>
            <a:r>
              <a:rPr lang="pt-BR" sz="3400" dirty="0">
                <a:solidFill>
                  <a:srgbClr val="FFFF00"/>
                </a:solidFill>
                <a:latin typeface="Arial" charset="0"/>
                <a:cs typeface="Arial" charset="0"/>
              </a:rPr>
              <a:t>Palavras- chave</a:t>
            </a:r>
            <a:r>
              <a:rPr lang="en-US" sz="3400" dirty="0">
                <a:solidFill>
                  <a:srgbClr val="FFFF00"/>
                </a:solidFill>
                <a:latin typeface="Arial" charset="0"/>
                <a:cs typeface="Arial" charset="0"/>
              </a:rPr>
              <a:t>: </a:t>
            </a:r>
            <a:r>
              <a:rPr lang="en-US" sz="3400" dirty="0" err="1">
                <a:solidFill>
                  <a:srgbClr val="FFFF00"/>
                </a:solidFill>
                <a:latin typeface="Arial" charset="0"/>
                <a:cs typeface="Arial" charset="0"/>
              </a:rPr>
              <a:t>segurança</a:t>
            </a:r>
            <a:r>
              <a:rPr lang="en-US" sz="3400" dirty="0">
                <a:solidFill>
                  <a:srgbClr val="FFFF00"/>
                </a:solidFill>
                <a:latin typeface="Arial" charset="0"/>
                <a:cs typeface="Arial" charset="0"/>
              </a:rPr>
              <a:t>, sensor, </a:t>
            </a:r>
            <a:r>
              <a:rPr lang="en-US" sz="3400" dirty="0" err="1">
                <a:solidFill>
                  <a:srgbClr val="FFFF00"/>
                </a:solidFill>
                <a:latin typeface="Arial" charset="0"/>
                <a:cs typeface="Arial" charset="0"/>
              </a:rPr>
              <a:t>pulseira</a:t>
            </a:r>
            <a:r>
              <a:rPr lang="en-US" sz="3400" dirty="0">
                <a:solidFill>
                  <a:srgbClr val="FFFF00"/>
                </a:solidFill>
                <a:latin typeface="Arial" charset="0"/>
                <a:cs typeface="Arial" charset="0"/>
              </a:rPr>
              <a:t>, </a:t>
            </a:r>
            <a:r>
              <a:rPr lang="en-US" sz="3400" dirty="0" err="1">
                <a:solidFill>
                  <a:srgbClr val="FFFF00"/>
                </a:solidFill>
                <a:latin typeface="Arial" charset="0"/>
                <a:cs typeface="Arial" charset="0"/>
              </a:rPr>
              <a:t>batimentos</a:t>
            </a:r>
            <a:r>
              <a:rPr lang="en-US" sz="3400" dirty="0">
                <a:solidFill>
                  <a:srgbClr val="FFFF00"/>
                </a:solidFill>
                <a:latin typeface="Arial" charset="0"/>
                <a:cs typeface="Arial" charset="0"/>
              </a:rPr>
              <a:t> </a:t>
            </a:r>
            <a:r>
              <a:rPr lang="en-US" sz="3400" dirty="0" err="1">
                <a:solidFill>
                  <a:srgbClr val="FFFF00"/>
                </a:solidFill>
                <a:latin typeface="Arial" charset="0"/>
                <a:cs typeface="Arial" charset="0"/>
              </a:rPr>
              <a:t>cardíacos</a:t>
            </a:r>
            <a:r>
              <a:rPr lang="en-US" sz="3400" dirty="0">
                <a:solidFill>
                  <a:srgbClr val="FFFF00"/>
                </a:solidFill>
                <a:latin typeface="Arial" charset="0"/>
                <a:cs typeface="Arial" charset="0"/>
              </a:rPr>
              <a:t> </a:t>
            </a:r>
            <a:endParaRPr lang="pt-BR" sz="3400" dirty="0">
              <a:solidFill>
                <a:srgbClr val="FFFF00"/>
              </a:solidFill>
              <a:latin typeface="Arial" charset="0"/>
              <a:cs typeface="Arial" charset="0"/>
            </a:endParaRPr>
          </a:p>
          <a:p>
            <a:pPr algn="ctr"/>
            <a:endParaRPr lang="pt-BR" sz="1600" dirty="0">
              <a:solidFill>
                <a:srgbClr val="FFFF00"/>
              </a:solidFill>
              <a:latin typeface="Arial" charset="0"/>
              <a:cs typeface="Arial" charset="0"/>
            </a:endParaRPr>
          </a:p>
        </p:txBody>
      </p:sp>
      <p:pic>
        <p:nvPicPr>
          <p:cNvPr id="10256" name="Picture 23" descr="C:\Users\Larissa\Documents\REDEFOR\MATERIAL GRÁFICO\GERAL\Brasao_Estado_SaoPaulo_Brasil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803425" y="145598"/>
            <a:ext cx="2476833" cy="30398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" name="Imagem 24" descr="Culto à Ciência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3380" y="350523"/>
            <a:ext cx="2815397" cy="2958787"/>
          </a:xfrm>
          <a:prstGeom prst="rect">
            <a:avLst/>
          </a:prstGeom>
          <a:noFill/>
        </p:spPr>
      </p:pic>
      <p:pic>
        <p:nvPicPr>
          <p:cNvPr id="26" name="Imagem 25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93497" y="350523"/>
            <a:ext cx="2671081" cy="2987243"/>
          </a:xfrm>
          <a:prstGeom prst="rect">
            <a:avLst/>
          </a:prstGeom>
          <a:noFill/>
        </p:spPr>
      </p:pic>
      <p:sp>
        <p:nvSpPr>
          <p:cNvPr id="27" name="CaixaDeTexto 26"/>
          <p:cNvSpPr txBox="1"/>
          <p:nvPr/>
        </p:nvSpPr>
        <p:spPr>
          <a:xfrm>
            <a:off x="1684338" y="9057299"/>
            <a:ext cx="14859104" cy="677108"/>
          </a:xfrm>
          <a:prstGeom prst="rect">
            <a:avLst/>
          </a:prstGeom>
          <a:solidFill>
            <a:srgbClr val="002060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pt-BR" sz="3800" b="1" dirty="0">
                <a:solidFill>
                  <a:srgbClr val="FFFF00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INTRODUÇÃO</a:t>
            </a:r>
          </a:p>
        </p:txBody>
      </p:sp>
      <p:sp>
        <p:nvSpPr>
          <p:cNvPr id="28" name="Retângulo 27"/>
          <p:cNvSpPr/>
          <p:nvPr/>
        </p:nvSpPr>
        <p:spPr>
          <a:xfrm>
            <a:off x="1684338" y="10432070"/>
            <a:ext cx="14859104" cy="5865196"/>
          </a:xfrm>
          <a:prstGeom prst="rect">
            <a:avLst/>
          </a:prstGeom>
          <a:ln>
            <a:solidFill>
              <a:srgbClr val="002060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648000" rIns="648000" rtlCol="0" anchor="ctr"/>
          <a:lstStyle/>
          <a:p>
            <a:pPr algn="just">
              <a:lnSpc>
                <a:spcPct val="150000"/>
              </a:lnSpc>
            </a:pPr>
            <a:endParaRPr lang="pt-BR" sz="3000" dirty="0">
              <a:ln w="0"/>
              <a:solidFill>
                <a:schemeClr val="tx1"/>
              </a:solidFill>
              <a:latin typeface="Arial" pitchFamily="34" charset="0"/>
              <a:ea typeface="Verdana" pitchFamily="34" charset="0"/>
              <a:cs typeface="Arial" pitchFamily="34" charset="0"/>
            </a:endParaRPr>
          </a:p>
          <a:p>
            <a:pPr algn="just">
              <a:lnSpc>
                <a:spcPct val="150000"/>
              </a:lnSpc>
            </a:pPr>
            <a:endParaRPr lang="pt-BR" sz="3000" dirty="0">
              <a:ln w="0"/>
              <a:solidFill>
                <a:schemeClr val="tx1"/>
              </a:solidFill>
              <a:latin typeface="Arial" pitchFamily="34" charset="0"/>
              <a:ea typeface="Verdana" pitchFamily="34" charset="0"/>
              <a:cs typeface="Arial" pitchFamily="34" charset="0"/>
            </a:endParaRPr>
          </a:p>
          <a:p>
            <a:pPr algn="just">
              <a:lnSpc>
                <a:spcPct val="150000"/>
              </a:lnSpc>
            </a:pPr>
            <a:endParaRPr lang="pt-BR" sz="3000" dirty="0">
              <a:ln w="0"/>
              <a:solidFill>
                <a:schemeClr val="tx1"/>
              </a:solidFill>
              <a:latin typeface="Arial" pitchFamily="34" charset="0"/>
              <a:ea typeface="Verdana" pitchFamily="34" charset="0"/>
              <a:cs typeface="Arial" pitchFamily="34" charset="0"/>
            </a:endParaRPr>
          </a:p>
          <a:p>
            <a:pPr algn="just">
              <a:lnSpc>
                <a:spcPct val="150000"/>
              </a:lnSpc>
            </a:pPr>
            <a:endParaRPr lang="pt-BR" sz="3000" dirty="0">
              <a:ln w="0"/>
              <a:solidFill>
                <a:schemeClr val="tx1"/>
              </a:solidFill>
              <a:latin typeface="Arial" pitchFamily="34" charset="0"/>
              <a:ea typeface="Verdana" pitchFamily="34" charset="0"/>
              <a:cs typeface="Arial" pitchFamily="34" charset="0"/>
            </a:endParaRPr>
          </a:p>
          <a:p>
            <a:pPr algn="just">
              <a:lnSpc>
                <a:spcPct val="150000"/>
              </a:lnSpc>
            </a:pPr>
            <a:endParaRPr lang="pt-BR" sz="2600" dirty="0">
              <a:ln w="0"/>
              <a:solidFill>
                <a:schemeClr val="tx1"/>
              </a:solidFill>
              <a:latin typeface="Arial" pitchFamily="34" charset="0"/>
              <a:ea typeface="Verdana" pitchFamily="34" charset="0"/>
              <a:cs typeface="Arial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pt-BR" sz="2600" dirty="0">
                <a:ln w="0"/>
                <a:solidFill>
                  <a:schemeClr val="tx1"/>
                </a:solidFill>
                <a:latin typeface="Arial" pitchFamily="34" charset="0"/>
                <a:ea typeface="Verdana" pitchFamily="34" charset="0"/>
                <a:cs typeface="Arial" pitchFamily="34" charset="0"/>
              </a:rPr>
              <a:t>O projeto Sempre Alerta! tem o intuito de ajudar motoristas, especificamente os caminhoneiros, que ficam exaustos pelo trabalho de dirigir noite e dia em estradas, muitas das vezes, sem o descanso adequado, diminuindo, assim, o número de acidentes devido à sonolência ao volante.</a:t>
            </a:r>
          </a:p>
          <a:p>
            <a:pPr algn="just">
              <a:lnSpc>
                <a:spcPct val="150000"/>
              </a:lnSpc>
            </a:pPr>
            <a:r>
              <a:rPr lang="pt-BR" sz="2600" dirty="0">
                <a:ln w="0"/>
                <a:solidFill>
                  <a:schemeClr val="tx1"/>
                </a:solidFill>
                <a:latin typeface="Arial" pitchFamily="34" charset="0"/>
                <a:ea typeface="Verdana" pitchFamily="34" charset="0"/>
                <a:cs typeface="Arial" pitchFamily="34" charset="0"/>
              </a:rPr>
              <a:t>Diante do número crescente de acidentes cuja causa é a sonolência ao volante, é necessário que se busquem saídas práticas e econômicas a fim de minimizar o problema.</a:t>
            </a:r>
          </a:p>
          <a:p>
            <a:pPr algn="just">
              <a:lnSpc>
                <a:spcPct val="150000"/>
              </a:lnSpc>
            </a:pPr>
            <a:r>
              <a:rPr lang="pt-BR" sz="2600" dirty="0">
                <a:ln w="0"/>
                <a:solidFill>
                  <a:schemeClr val="tx1"/>
                </a:solidFill>
                <a:latin typeface="Arial" pitchFamily="34" charset="0"/>
                <a:ea typeface="Verdana" pitchFamily="34" charset="0"/>
                <a:cs typeface="Arial" pitchFamily="34" charset="0"/>
              </a:rPr>
              <a:t>Para tanto, desenvolvemos a pulseira </a:t>
            </a:r>
            <a:r>
              <a:rPr lang="pt-BR" sz="2600" dirty="0" err="1">
                <a:ln w="0"/>
                <a:solidFill>
                  <a:schemeClr val="tx1"/>
                </a:solidFill>
                <a:latin typeface="Arial" pitchFamily="34" charset="0"/>
                <a:ea typeface="Verdana" pitchFamily="34" charset="0"/>
                <a:cs typeface="Arial" pitchFamily="34" charset="0"/>
              </a:rPr>
              <a:t>sensora</a:t>
            </a:r>
            <a:r>
              <a:rPr lang="pt-BR" sz="2600" dirty="0">
                <a:ln w="0"/>
                <a:solidFill>
                  <a:schemeClr val="tx1"/>
                </a:solidFill>
                <a:latin typeface="Arial" pitchFamily="34" charset="0"/>
                <a:ea typeface="Verdana" pitchFamily="34" charset="0"/>
                <a:cs typeface="Arial" pitchFamily="34" charset="0"/>
              </a:rPr>
              <a:t> que emite um sinal sonoro quando os batimentos cardíacos caem indicando sonolência ou algum problema cardíaco, despertando o motorista.  </a:t>
            </a:r>
          </a:p>
          <a:p>
            <a:pPr algn="just">
              <a:lnSpc>
                <a:spcPct val="150000"/>
              </a:lnSpc>
            </a:pPr>
            <a:endParaRPr lang="pt-BR" sz="3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itchFamily="34" charset="0"/>
              <a:ea typeface="Verdana" pitchFamily="34" charset="0"/>
              <a:cs typeface="Arial" pitchFamily="34" charset="0"/>
            </a:endParaRPr>
          </a:p>
          <a:p>
            <a:pPr algn="just">
              <a:lnSpc>
                <a:spcPct val="150000"/>
              </a:lnSpc>
            </a:pPr>
            <a:endParaRPr lang="pt-BR" sz="3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itchFamily="34" charset="0"/>
              <a:ea typeface="Verdana" pitchFamily="34" charset="0"/>
              <a:cs typeface="Arial" pitchFamily="34" charset="0"/>
            </a:endParaRPr>
          </a:p>
          <a:p>
            <a:pPr algn="just">
              <a:lnSpc>
                <a:spcPct val="150000"/>
              </a:lnSpc>
            </a:pPr>
            <a:endParaRPr lang="pt-BR" sz="3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itchFamily="34" charset="0"/>
              <a:ea typeface="Verdana" pitchFamily="34" charset="0"/>
              <a:cs typeface="Arial" pitchFamily="34" charset="0"/>
            </a:endParaRPr>
          </a:p>
          <a:p>
            <a:pPr algn="just">
              <a:lnSpc>
                <a:spcPct val="150000"/>
              </a:lnSpc>
            </a:pPr>
            <a:endParaRPr lang="pt-BR" sz="3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itchFamily="34" charset="0"/>
              <a:ea typeface="Verdana" pitchFamily="34" charset="0"/>
              <a:cs typeface="Arial" pitchFamily="34" charset="0"/>
            </a:endParaRPr>
          </a:p>
          <a:p>
            <a:pPr algn="just">
              <a:lnSpc>
                <a:spcPct val="150000"/>
              </a:lnSpc>
            </a:pPr>
            <a:endParaRPr lang="pt-BR" sz="3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itchFamily="34" charset="0"/>
              <a:ea typeface="Verdana" pitchFamily="34" charset="0"/>
              <a:cs typeface="Arial" pitchFamily="34" charset="0"/>
            </a:endParaRPr>
          </a:p>
        </p:txBody>
      </p:sp>
      <p:sp>
        <p:nvSpPr>
          <p:cNvPr id="29" name="CaixaDeTexto 28"/>
          <p:cNvSpPr txBox="1"/>
          <p:nvPr/>
        </p:nvSpPr>
        <p:spPr>
          <a:xfrm>
            <a:off x="17088265" y="9057299"/>
            <a:ext cx="14216162" cy="677108"/>
          </a:xfrm>
          <a:prstGeom prst="rect">
            <a:avLst/>
          </a:prstGeom>
          <a:solidFill>
            <a:srgbClr val="002060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pt-BR" sz="3800" b="1" dirty="0">
                <a:solidFill>
                  <a:srgbClr val="FFFF00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OBJETIVO  E METODOLOGIA </a:t>
            </a:r>
          </a:p>
        </p:txBody>
      </p:sp>
      <p:sp>
        <p:nvSpPr>
          <p:cNvPr id="30" name="Retângulo 29"/>
          <p:cNvSpPr/>
          <p:nvPr/>
        </p:nvSpPr>
        <p:spPr>
          <a:xfrm>
            <a:off x="17167845" y="10422680"/>
            <a:ext cx="14216162" cy="5889934"/>
          </a:xfrm>
          <a:prstGeom prst="rect">
            <a:avLst/>
          </a:prstGeom>
          <a:ln>
            <a:solidFill>
              <a:srgbClr val="002060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216000" tIns="144000" rIns="216000" bIns="144000" rtlCol="0" anchor="ctr"/>
          <a:lstStyle/>
          <a:p>
            <a:pPr algn="just">
              <a:lnSpc>
                <a:spcPct val="150000"/>
              </a:lnSpc>
            </a:pPr>
            <a:endParaRPr lang="pt-BR" sz="3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endParaRPr lang="pt-BR" sz="3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endParaRPr lang="pt-BR" sz="3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endParaRPr lang="pt-BR" sz="3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endParaRPr lang="pt-BR" sz="3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endParaRPr lang="pt-BR" sz="28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pt-BR" sz="2800">
                <a:latin typeface="Arial" panose="020B0604020202020204" pitchFamily="34" charset="0"/>
                <a:cs typeface="Arial" panose="020B0604020202020204" pitchFamily="34" charset="0"/>
              </a:rPr>
              <a:t>O 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objetivo é trazer um recurso que possa dar aos caminhoneiros mais segurança ao volante, pois a pulseira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sensora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é programada para alertar os motoristas quando os batimentos cardíacos diminuírem o ritmo, quando o motorista estiver em estado de vigília ou  mesmo dormindo.</a:t>
            </a:r>
          </a:p>
          <a:p>
            <a:pPr algn="just">
              <a:lnSpc>
                <a:spcPct val="150000"/>
              </a:lnSpc>
            </a:pP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Desenvolveu-se, para isso, uma pulseira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sensora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de montagem muito simples.</a:t>
            </a:r>
          </a:p>
          <a:p>
            <a:pPr algn="just">
              <a:lnSpc>
                <a:spcPct val="150000"/>
              </a:lnSpc>
            </a:pP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A pulseira tem o acabamento de couro, e, para a montagem, foram necessários um sensor de batimentos cardíacos, um </a:t>
            </a:r>
            <a:r>
              <a:rPr lang="pt-BR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buzzer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e uma placa para montar o sistema eletrônico devidamente conectados.</a:t>
            </a:r>
          </a:p>
          <a:p>
            <a:pPr algn="just">
              <a:lnSpc>
                <a:spcPct val="150000"/>
              </a:lnSpc>
            </a:pP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Foram feitas diversas tentativas até chegar-se a um protótipo adequado e funcional.</a:t>
            </a:r>
          </a:p>
          <a:p>
            <a:pPr algn="just">
              <a:lnSpc>
                <a:spcPct val="150000"/>
              </a:lnSpc>
            </a:pPr>
            <a:endParaRPr lang="pt-BR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endParaRPr lang="pt-BR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endParaRPr lang="en-US" sz="3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endParaRPr lang="en-US" sz="3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endParaRPr lang="en-US" sz="3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endParaRPr lang="pt-BR" sz="3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CaixaDeTexto 30"/>
          <p:cNvSpPr txBox="1"/>
          <p:nvPr/>
        </p:nvSpPr>
        <p:spPr>
          <a:xfrm>
            <a:off x="1755776" y="16962240"/>
            <a:ext cx="29620089" cy="677108"/>
          </a:xfrm>
          <a:prstGeom prst="rect">
            <a:avLst/>
          </a:prstGeom>
          <a:solidFill>
            <a:srgbClr val="002060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pt-BR" sz="3800" b="1" dirty="0">
                <a:solidFill>
                  <a:srgbClr val="FFFF00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RESULTADOS</a:t>
            </a:r>
          </a:p>
        </p:txBody>
      </p:sp>
      <p:sp>
        <p:nvSpPr>
          <p:cNvPr id="32" name="Retângulo 31"/>
          <p:cNvSpPr/>
          <p:nvPr/>
        </p:nvSpPr>
        <p:spPr>
          <a:xfrm>
            <a:off x="1476870" y="18304322"/>
            <a:ext cx="29827557" cy="12673479"/>
          </a:xfrm>
          <a:prstGeom prst="rect">
            <a:avLst/>
          </a:prstGeom>
          <a:ln>
            <a:solidFill>
              <a:srgbClr val="002060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612000" rIns="9936000" bIns="1872000" rtlCol="0" anchor="ctr"/>
          <a:lstStyle/>
          <a:p>
            <a:pPr algn="just" defTabSz="4778375">
              <a:lnSpc>
                <a:spcPct val="150000"/>
              </a:lnSpc>
            </a:pPr>
            <a:endParaRPr lang="pt-BR" sz="3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defTabSz="4778375">
              <a:lnSpc>
                <a:spcPct val="150000"/>
              </a:lnSpc>
            </a:pPr>
            <a:endParaRPr lang="pt-BR" sz="3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defTabSz="4778375">
              <a:lnSpc>
                <a:spcPct val="150000"/>
              </a:lnSpc>
            </a:pPr>
            <a:endParaRPr lang="pt-BR" sz="3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defTabSz="4778375">
              <a:lnSpc>
                <a:spcPct val="150000"/>
              </a:lnSpc>
            </a:pPr>
            <a:endParaRPr lang="pt-BR" sz="3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defTabSz="4778375">
              <a:lnSpc>
                <a:spcPct val="150000"/>
              </a:lnSpc>
            </a:pPr>
            <a:endParaRPr lang="pt-BR" sz="3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defTabSz="4778375">
              <a:lnSpc>
                <a:spcPct val="150000"/>
              </a:lnSpc>
            </a:pPr>
            <a:endParaRPr lang="pt-BR" sz="3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defTabSz="4778375">
              <a:lnSpc>
                <a:spcPct val="150000"/>
              </a:lnSpc>
            </a:pPr>
            <a:endParaRPr lang="pt-BR" sz="3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defTabSz="4778375">
              <a:lnSpc>
                <a:spcPct val="150000"/>
              </a:lnSpc>
            </a:pPr>
            <a:endParaRPr lang="pt-BR" sz="3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defTabSz="4778375">
              <a:lnSpc>
                <a:spcPct val="150000"/>
              </a:lnSpc>
            </a:pPr>
            <a:endParaRPr lang="pt-BR" sz="3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endParaRPr lang="pt-BR" sz="3000" spc="3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Verdana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endParaRPr lang="pt-BR" sz="3000" spc="3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Verdana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endParaRPr lang="pt-BR" sz="3000" spc="3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Verdana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endParaRPr lang="pt-BR" sz="3000" spc="3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Verdana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endParaRPr lang="pt-BR" sz="3000" dirty="0">
              <a:latin typeface="Arial" pitchFamily="34" charset="0"/>
              <a:ea typeface="Verdana" pitchFamily="34" charset="0"/>
              <a:cs typeface="Arial" pitchFamily="34" charset="0"/>
            </a:endParaRPr>
          </a:p>
        </p:txBody>
      </p:sp>
      <p:sp>
        <p:nvSpPr>
          <p:cNvPr id="33" name="CaixaDeTexto 32"/>
          <p:cNvSpPr txBox="1"/>
          <p:nvPr/>
        </p:nvSpPr>
        <p:spPr>
          <a:xfrm>
            <a:off x="1668856" y="32319883"/>
            <a:ext cx="14744699" cy="677108"/>
          </a:xfrm>
          <a:prstGeom prst="rect">
            <a:avLst/>
          </a:prstGeom>
          <a:solidFill>
            <a:srgbClr val="002060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pt-BR" sz="3800" b="1" dirty="0">
                <a:solidFill>
                  <a:srgbClr val="FFFF00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CONCLUSÕES</a:t>
            </a:r>
            <a:r>
              <a:rPr lang="pt-BR" sz="3000" b="1" dirty="0">
                <a:solidFill>
                  <a:srgbClr val="FFFF00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34" name="Retângulo 33"/>
          <p:cNvSpPr/>
          <p:nvPr/>
        </p:nvSpPr>
        <p:spPr>
          <a:xfrm>
            <a:off x="1684338" y="33484020"/>
            <a:ext cx="14729217" cy="8404529"/>
          </a:xfrm>
          <a:prstGeom prst="rect">
            <a:avLst/>
          </a:prstGeom>
          <a:ln>
            <a:solidFill>
              <a:srgbClr val="002060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endParaRPr lang="pt-BR" sz="3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CaixaDeTexto 34"/>
          <p:cNvSpPr txBox="1"/>
          <p:nvPr/>
        </p:nvSpPr>
        <p:spPr>
          <a:xfrm>
            <a:off x="16985663" y="32328170"/>
            <a:ext cx="14390202" cy="677108"/>
          </a:xfrm>
          <a:prstGeom prst="rect">
            <a:avLst/>
          </a:prstGeom>
          <a:solidFill>
            <a:srgbClr val="002060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pt-BR" sz="3800" b="1" dirty="0">
                <a:solidFill>
                  <a:srgbClr val="FFFF00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REFERÊNCIAS  </a:t>
            </a:r>
          </a:p>
        </p:txBody>
      </p:sp>
      <p:sp>
        <p:nvSpPr>
          <p:cNvPr id="36" name="Retângulo 35"/>
          <p:cNvSpPr/>
          <p:nvPr/>
        </p:nvSpPr>
        <p:spPr>
          <a:xfrm>
            <a:off x="17016827" y="33484020"/>
            <a:ext cx="14359038" cy="8404529"/>
          </a:xfrm>
          <a:prstGeom prst="rect">
            <a:avLst/>
          </a:prstGeom>
          <a:ln>
            <a:solidFill>
              <a:srgbClr val="002060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432000" rIns="432000" rtlCol="0" anchor="ctr"/>
          <a:lstStyle/>
          <a:p>
            <a:endParaRPr lang="pt-BR" sz="2800" dirty="0"/>
          </a:p>
          <a:p>
            <a:endParaRPr lang="pt-BR" sz="2800" dirty="0"/>
          </a:p>
          <a:p>
            <a:endParaRPr lang="pt-BR" sz="2800" dirty="0"/>
          </a:p>
          <a:p>
            <a:endParaRPr lang="pt-BR" sz="2800" dirty="0"/>
          </a:p>
          <a:p>
            <a:endParaRPr lang="pt-BR" sz="2800" dirty="0"/>
          </a:p>
          <a:p>
            <a:r>
              <a:rPr lang="pt-BR" sz="2600" dirty="0"/>
              <a:t>KENSHIMA, </a:t>
            </a:r>
            <a:r>
              <a:rPr lang="pt-BR" sz="2600" dirty="0" err="1"/>
              <a:t>Gedeane</a:t>
            </a:r>
            <a:r>
              <a:rPr lang="pt-BR" sz="2600" dirty="0"/>
              <a:t>, 2017. Aprenda a usar o sensor de frequência cardíaca</a:t>
            </a:r>
          </a:p>
          <a:p>
            <a:r>
              <a:rPr lang="pt-BR" sz="2600" dirty="0"/>
              <a:t>&lt;</a:t>
            </a:r>
            <a:r>
              <a:rPr lang="pt-BR" sz="2600" u="sng" dirty="0">
                <a:hlinkClick r:id="rId6"/>
              </a:rPr>
              <a:t>https://www.filipeflop.com/blog/aprenda-usar-o-sensor-de-</a:t>
            </a:r>
            <a:r>
              <a:rPr lang="pt-BR" sz="2600" u="sng" dirty="0" err="1">
                <a:hlinkClick r:id="rId6"/>
              </a:rPr>
              <a:t>frequencia</a:t>
            </a:r>
            <a:r>
              <a:rPr lang="pt-BR" sz="2600" u="sng" dirty="0">
                <a:hlinkClick r:id="rId6"/>
              </a:rPr>
              <a:t>-</a:t>
            </a:r>
            <a:r>
              <a:rPr lang="pt-BR" sz="2600" u="sng" dirty="0" err="1">
                <a:hlinkClick r:id="rId6"/>
              </a:rPr>
              <a:t>cardiaca</a:t>
            </a:r>
            <a:r>
              <a:rPr lang="pt-BR" sz="2600" u="sng" dirty="0">
                <a:hlinkClick r:id="rId6"/>
              </a:rPr>
              <a:t>/</a:t>
            </a:r>
            <a:r>
              <a:rPr lang="pt-BR" sz="2600" u="sng" dirty="0"/>
              <a:t>&gt;</a:t>
            </a:r>
            <a:endParaRPr lang="pt-BR" sz="2600" dirty="0"/>
          </a:p>
          <a:p>
            <a:r>
              <a:rPr lang="pt-BR" sz="2600" dirty="0"/>
              <a:t>Acesso em: 10/07/2019</a:t>
            </a:r>
          </a:p>
          <a:p>
            <a:r>
              <a:rPr lang="pt-BR" sz="2600" dirty="0"/>
              <a:t>Canal Manual do Mundo,2019. #ManualMaker, Aula 3, vídeo 2. YouTube. Como funciona uma protoboard</a:t>
            </a:r>
          </a:p>
          <a:p>
            <a:r>
              <a:rPr lang="pt-BR" sz="2600" dirty="0"/>
              <a:t>&lt;</a:t>
            </a:r>
            <a:r>
              <a:rPr lang="pt-BR" sz="2600" u="sng" dirty="0">
                <a:hlinkClick r:id="rId7"/>
              </a:rPr>
              <a:t>https://www.youtube.com/</a:t>
            </a:r>
            <a:r>
              <a:rPr lang="pt-BR" sz="2600" u="sng" dirty="0" err="1">
                <a:hlinkClick r:id="rId7"/>
              </a:rPr>
              <a:t>watch?v</a:t>
            </a:r>
            <a:r>
              <a:rPr lang="pt-BR" sz="2600" u="sng" dirty="0">
                <a:hlinkClick r:id="rId7"/>
              </a:rPr>
              <a:t>=DfU6llvIMcM</a:t>
            </a:r>
            <a:r>
              <a:rPr lang="pt-BR" sz="2600" u="sng" dirty="0"/>
              <a:t>&gt;</a:t>
            </a:r>
            <a:endParaRPr lang="pt-BR" sz="2600" dirty="0"/>
          </a:p>
          <a:p>
            <a:r>
              <a:rPr lang="pt-BR" sz="2600" u="sng" dirty="0"/>
              <a:t>Acesso em: 15/07/2019</a:t>
            </a:r>
            <a:endParaRPr lang="pt-BR" sz="2600" dirty="0"/>
          </a:p>
          <a:p>
            <a:r>
              <a:rPr lang="pt-BR" sz="2600" u="sng" dirty="0"/>
              <a:t>NOGUEIRA, Danilo, 2010. Utilizando sensor de pulsos com Arduino</a:t>
            </a:r>
            <a:endParaRPr lang="pt-BR" sz="2600" dirty="0"/>
          </a:p>
          <a:p>
            <a:r>
              <a:rPr lang="pt-BR" sz="2600" dirty="0"/>
              <a:t>&lt;</a:t>
            </a:r>
            <a:r>
              <a:rPr lang="pt-BR" sz="2600" u="sng" dirty="0">
                <a:hlinkClick r:id="rId8"/>
              </a:rPr>
              <a:t>https://autocorerobotica.blog.br/utilizando-sensor-de-pulsos-com-</a:t>
            </a:r>
            <a:r>
              <a:rPr lang="pt-BR" sz="2600" u="sng" dirty="0" err="1">
                <a:hlinkClick r:id="rId8"/>
              </a:rPr>
              <a:t>arduino</a:t>
            </a:r>
            <a:r>
              <a:rPr lang="pt-BR" sz="2600" u="sng" dirty="0">
                <a:hlinkClick r:id="rId8"/>
              </a:rPr>
              <a:t>/</a:t>
            </a:r>
            <a:r>
              <a:rPr lang="pt-BR" sz="2600" u="sng" dirty="0"/>
              <a:t>&gt;</a:t>
            </a:r>
            <a:endParaRPr lang="pt-BR" sz="2600" dirty="0"/>
          </a:p>
          <a:p>
            <a:r>
              <a:rPr lang="pt-BR" sz="2600" u="sng" dirty="0"/>
              <a:t>Acesso em: 03/08/2019</a:t>
            </a:r>
            <a:endParaRPr lang="pt-BR" sz="2600" dirty="0"/>
          </a:p>
          <a:p>
            <a:r>
              <a:rPr lang="pt-BR" sz="2600" u="sng" dirty="0"/>
              <a:t>Portal do Governo, 2017.Dirigir com sono causa 20% dos acidentes de trânsito</a:t>
            </a:r>
            <a:endParaRPr lang="pt-BR" sz="2600" dirty="0"/>
          </a:p>
          <a:p>
            <a:r>
              <a:rPr lang="pt-BR" sz="2600" dirty="0"/>
              <a:t>&lt;</a:t>
            </a:r>
            <a:r>
              <a:rPr lang="pt-BR" sz="2600" u="sng" dirty="0">
                <a:hlinkClick r:id="rId9"/>
              </a:rPr>
              <a:t>https://www.saopaulo.sp.gov.br/</a:t>
            </a:r>
            <a:r>
              <a:rPr lang="pt-BR" sz="2600" u="sng" dirty="0" err="1">
                <a:hlinkClick r:id="rId9"/>
              </a:rPr>
              <a:t>spnoticias</a:t>
            </a:r>
            <a:r>
              <a:rPr lang="pt-BR" sz="2600" u="sng" dirty="0">
                <a:hlinkClick r:id="rId9"/>
              </a:rPr>
              <a:t>/dirigir-com-sono-causa-20-acidentes/#:~:text=O%20Departamento%20Estadual%20de%20Tr%C3%A2nsito,tr%C3%A2nsito%20est%C3%A3o%20associados%20%C3%A0%20sonol%C3%AAncia</a:t>
            </a:r>
            <a:r>
              <a:rPr lang="pt-BR" sz="2600" u="sng" dirty="0"/>
              <a:t>&gt;</a:t>
            </a:r>
            <a:endParaRPr lang="pt-BR" sz="2600" dirty="0"/>
          </a:p>
          <a:p>
            <a:r>
              <a:rPr lang="pt-BR" sz="2600" u="sng" dirty="0"/>
              <a:t>Acesso em 20/10/2019</a:t>
            </a:r>
            <a:endParaRPr lang="pt-BR" sz="2600" dirty="0"/>
          </a:p>
          <a:p>
            <a:r>
              <a:rPr lang="pt-BR" sz="2600" u="sng" dirty="0"/>
              <a:t>Alto Papo, 2019. Mais de 40% dos acidentes de trânsito acontecem por sonolência, afirma a </a:t>
            </a:r>
            <a:r>
              <a:rPr lang="pt-BR" sz="2600" u="sng" dirty="0" err="1"/>
              <a:t>Abramet</a:t>
            </a:r>
            <a:endParaRPr lang="pt-BR" sz="2600" dirty="0"/>
          </a:p>
          <a:p>
            <a:r>
              <a:rPr lang="pt-BR" sz="2600" dirty="0"/>
              <a:t>&lt;</a:t>
            </a:r>
            <a:r>
              <a:rPr lang="pt-BR" sz="2600" u="sng" dirty="0">
                <a:hlinkClick r:id="rId10"/>
              </a:rPr>
              <a:t>https://autopapo.uol.com.br/noticia/mais-de-40-dos-acidentes-de-transito-acontece-por-sonolencia-afirma-a-abramet/</a:t>
            </a:r>
            <a:r>
              <a:rPr lang="pt-BR" sz="2600" u="sng" dirty="0"/>
              <a:t>&gt;</a:t>
            </a:r>
            <a:endParaRPr lang="pt-BR" sz="2600" dirty="0"/>
          </a:p>
          <a:p>
            <a:r>
              <a:rPr lang="pt-BR" sz="2600" u="sng" dirty="0"/>
              <a:t>Acesso em: 25/10/2019</a:t>
            </a:r>
            <a:endParaRPr lang="pt-BR" sz="2600" dirty="0"/>
          </a:p>
          <a:p>
            <a:endParaRPr lang="en-US" sz="2600" dirty="0">
              <a:latin typeface="Arial" pitchFamily="34" charset="0"/>
              <a:ea typeface="Verdana" pitchFamily="34" charset="0"/>
              <a:cs typeface="Arial" pitchFamily="34" charset="0"/>
            </a:endParaRPr>
          </a:p>
          <a:p>
            <a:endParaRPr lang="pt-BR" sz="3000" dirty="0">
              <a:latin typeface="Arial" pitchFamily="34" charset="0"/>
              <a:ea typeface="Verdana" pitchFamily="34" charset="0"/>
              <a:cs typeface="Arial" pitchFamily="34" charset="0"/>
            </a:endParaRPr>
          </a:p>
          <a:p>
            <a:endParaRPr lang="pt-BR" sz="3000" dirty="0">
              <a:latin typeface="Arial" pitchFamily="34" charset="0"/>
              <a:ea typeface="Verdana" pitchFamily="34" charset="0"/>
              <a:cs typeface="Arial" pitchFamily="34" charset="0"/>
            </a:endParaRPr>
          </a:p>
          <a:p>
            <a:endParaRPr lang="pt-BR" sz="3000" dirty="0">
              <a:latin typeface="Arial" pitchFamily="34" charset="0"/>
              <a:ea typeface="Verdana" pitchFamily="34" charset="0"/>
              <a:cs typeface="Arial" pitchFamily="34" charset="0"/>
            </a:endParaRPr>
          </a:p>
        </p:txBody>
      </p:sp>
      <p:sp>
        <p:nvSpPr>
          <p:cNvPr id="21" name="Retângulo 20"/>
          <p:cNvSpPr/>
          <p:nvPr/>
        </p:nvSpPr>
        <p:spPr>
          <a:xfrm>
            <a:off x="1648484" y="33476822"/>
            <a:ext cx="14881617" cy="8411727"/>
          </a:xfrm>
          <a:prstGeom prst="rect">
            <a:avLst/>
          </a:prstGeom>
          <a:ln>
            <a:solidFill>
              <a:srgbClr val="002060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432000" rIns="432000" rtlCol="0" anchor="ctr"/>
          <a:lstStyle/>
          <a:p>
            <a:pPr algn="just">
              <a:lnSpc>
                <a:spcPct val="150000"/>
              </a:lnSpc>
            </a:pPr>
            <a:endParaRPr lang="pt-BR" sz="3000" dirty="0">
              <a:latin typeface="Arial" panose="020B0604020202020204" pitchFamily="34" charset="0"/>
              <a:ea typeface="Verdana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endParaRPr lang="pt-BR" sz="3000" dirty="0">
              <a:latin typeface="Arial" panose="020B0604020202020204" pitchFamily="34" charset="0"/>
              <a:ea typeface="Verdana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endParaRPr lang="pt-BR" sz="3000" dirty="0">
              <a:latin typeface="Arial" panose="020B0604020202020204" pitchFamily="34" charset="0"/>
              <a:ea typeface="Verdana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endParaRPr lang="pt-BR" sz="3000" dirty="0">
              <a:latin typeface="Arial" panose="020B0604020202020204" pitchFamily="34" charset="0"/>
              <a:ea typeface="Verdana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endParaRPr lang="pt-BR" sz="3000" dirty="0">
              <a:latin typeface="Arial" panose="020B0604020202020204" pitchFamily="34" charset="0"/>
              <a:ea typeface="Verdana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n-US" sz="3000" dirty="0"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O </a:t>
            </a:r>
            <a:r>
              <a:rPr lang="en-US" sz="3000" dirty="0" err="1"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protótipo</a:t>
            </a:r>
            <a:r>
              <a:rPr lang="en-US" sz="3000" dirty="0"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foi</a:t>
            </a:r>
            <a:r>
              <a:rPr lang="en-US" sz="3000" dirty="0"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concluído</a:t>
            </a:r>
            <a:r>
              <a:rPr lang="en-US" sz="3000" dirty="0"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 com </a:t>
            </a:r>
            <a:r>
              <a:rPr lang="en-US" sz="3000" dirty="0" err="1"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sucesso</a:t>
            </a:r>
            <a:r>
              <a:rPr lang="en-US" sz="3000" dirty="0"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, </a:t>
            </a:r>
            <a:r>
              <a:rPr lang="en-US" sz="3000" dirty="0" err="1"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apenas</a:t>
            </a:r>
            <a:r>
              <a:rPr lang="en-US" sz="3000" dirty="0"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 com </a:t>
            </a:r>
            <a:r>
              <a:rPr lang="en-US" sz="3000" dirty="0" err="1"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algumas</a:t>
            </a:r>
            <a:r>
              <a:rPr lang="en-US" sz="3000" dirty="0"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alterações</a:t>
            </a:r>
            <a:r>
              <a:rPr lang="en-US" sz="3000" dirty="0"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. O </a:t>
            </a:r>
            <a:r>
              <a:rPr lang="en-US" sz="3000" dirty="0" err="1"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intuito</a:t>
            </a:r>
            <a:r>
              <a:rPr lang="en-US" sz="3000" dirty="0"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 final da </a:t>
            </a:r>
            <a:r>
              <a:rPr lang="en-US" sz="3000" dirty="0" err="1"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pulseira</a:t>
            </a:r>
            <a:r>
              <a:rPr lang="en-US" sz="3000" dirty="0"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 é que </a:t>
            </a:r>
            <a:r>
              <a:rPr lang="en-US" sz="3000" dirty="0" err="1"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ela</a:t>
            </a:r>
            <a:r>
              <a:rPr lang="en-US" sz="3000" dirty="0"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possa</a:t>
            </a:r>
            <a:r>
              <a:rPr lang="en-US" sz="3000" dirty="0"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ajudar</a:t>
            </a:r>
            <a:r>
              <a:rPr lang="en-US" sz="3000" dirty="0"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os</a:t>
            </a:r>
            <a:r>
              <a:rPr lang="en-US" sz="3000" dirty="0"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caminhoneiros</a:t>
            </a:r>
            <a:r>
              <a:rPr lang="en-US" sz="3000" dirty="0"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 e </a:t>
            </a:r>
            <a:r>
              <a:rPr lang="en-US" sz="3000" dirty="0" err="1"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evitar</a:t>
            </a:r>
            <a:r>
              <a:rPr lang="en-US" sz="3000" dirty="0"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acidentes</a:t>
            </a:r>
            <a:r>
              <a:rPr lang="en-US" sz="3000" dirty="0"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ocasionados</a:t>
            </a:r>
            <a:r>
              <a:rPr lang="en-US" sz="3000" dirty="0"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 pela </a:t>
            </a:r>
            <a:r>
              <a:rPr lang="en-US" sz="3000" dirty="0" err="1"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sonolência</a:t>
            </a:r>
            <a:r>
              <a:rPr lang="en-US" sz="3000" dirty="0"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ao</a:t>
            </a:r>
            <a:r>
              <a:rPr lang="en-US" sz="3000" dirty="0"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 volante </a:t>
            </a:r>
            <a:r>
              <a:rPr lang="en-US" sz="3000" dirty="0" err="1"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em</a:t>
            </a:r>
            <a:r>
              <a:rPr lang="en-US" sz="3000" dirty="0"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estradas</a:t>
            </a:r>
            <a:r>
              <a:rPr lang="en-US" sz="3000" dirty="0"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.  </a:t>
            </a:r>
          </a:p>
          <a:p>
            <a:pPr algn="just">
              <a:lnSpc>
                <a:spcPct val="150000"/>
              </a:lnSpc>
            </a:pPr>
            <a:r>
              <a:rPr lang="en-US" sz="3000" dirty="0"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A </a:t>
            </a:r>
            <a:r>
              <a:rPr lang="en-US" sz="3000" dirty="0" err="1"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expectativa</a:t>
            </a:r>
            <a:r>
              <a:rPr lang="en-US" sz="3000" dirty="0"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 é que, com a </a:t>
            </a:r>
            <a:r>
              <a:rPr lang="en-US" sz="3000" dirty="0" err="1"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ajuda</a:t>
            </a:r>
            <a:r>
              <a:rPr lang="en-US" sz="3000" dirty="0"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 da </a:t>
            </a:r>
            <a:r>
              <a:rPr lang="en-US" sz="3000" dirty="0" err="1"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pulseira</a:t>
            </a:r>
            <a:r>
              <a:rPr lang="en-US" sz="3000" dirty="0"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, </a:t>
            </a:r>
            <a:r>
              <a:rPr lang="en-US" sz="3000" dirty="0" err="1"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os</a:t>
            </a:r>
            <a:r>
              <a:rPr lang="en-US" sz="3000" dirty="0"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caminhoneiros</a:t>
            </a:r>
            <a:r>
              <a:rPr lang="en-US" sz="3000" dirty="0"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não</a:t>
            </a:r>
            <a:r>
              <a:rPr lang="en-US" sz="3000" dirty="0"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usem</a:t>
            </a:r>
            <a:r>
              <a:rPr lang="en-US" sz="3000" dirty="0"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mais</a:t>
            </a:r>
            <a:r>
              <a:rPr lang="en-US" sz="3000" dirty="0"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 outros </a:t>
            </a:r>
            <a:r>
              <a:rPr lang="en-US" sz="3000" dirty="0" err="1"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métodos</a:t>
            </a:r>
            <a:r>
              <a:rPr lang="en-US" sz="3000" dirty="0"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, </a:t>
            </a:r>
            <a:r>
              <a:rPr lang="en-US" sz="3000" dirty="0" err="1"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como</a:t>
            </a:r>
            <a:r>
              <a:rPr lang="en-US" sz="3000" dirty="0"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medicamentos</a:t>
            </a:r>
            <a:r>
              <a:rPr lang="en-US" sz="3000" dirty="0"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, que </a:t>
            </a:r>
            <a:r>
              <a:rPr lang="en-US" sz="3000" dirty="0" err="1"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os</a:t>
            </a:r>
            <a:r>
              <a:rPr lang="en-US" sz="3000" dirty="0"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mantêm</a:t>
            </a:r>
            <a:r>
              <a:rPr lang="en-US" sz="3000" dirty="0"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acordados</a:t>
            </a:r>
            <a:r>
              <a:rPr lang="en-US" sz="3000" dirty="0"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, </a:t>
            </a:r>
            <a:r>
              <a:rPr lang="en-US" sz="3000" dirty="0" err="1"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porém</a:t>
            </a:r>
            <a:r>
              <a:rPr lang="en-US" sz="3000" dirty="0"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prejudicam</a:t>
            </a:r>
            <a:r>
              <a:rPr lang="en-US" sz="3000" dirty="0"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, e </a:t>
            </a:r>
            <a:r>
              <a:rPr lang="en-US" sz="3000" dirty="0" err="1"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muito</a:t>
            </a:r>
            <a:r>
              <a:rPr lang="en-US" sz="3000" dirty="0"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, a </a:t>
            </a:r>
            <a:r>
              <a:rPr lang="en-US" sz="3000" dirty="0" err="1"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saúde</a:t>
            </a:r>
            <a:r>
              <a:rPr lang="en-US" sz="3000" dirty="0"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desses</a:t>
            </a:r>
            <a:r>
              <a:rPr lang="en-US" sz="3000" dirty="0"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profissionais</a:t>
            </a:r>
            <a:r>
              <a:rPr lang="en-US" sz="3000" dirty="0"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.</a:t>
            </a:r>
          </a:p>
          <a:p>
            <a:pPr algn="just">
              <a:lnSpc>
                <a:spcPct val="150000"/>
              </a:lnSpc>
            </a:pPr>
            <a:r>
              <a:rPr lang="en-US" sz="3000" dirty="0"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O </a:t>
            </a:r>
            <a:r>
              <a:rPr lang="en-US" sz="3000" dirty="0" err="1"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projeto</a:t>
            </a:r>
            <a:r>
              <a:rPr lang="en-US" sz="3000" dirty="0"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ainda</a:t>
            </a:r>
            <a:r>
              <a:rPr lang="en-US" sz="3000" dirty="0"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demanda</a:t>
            </a:r>
            <a:r>
              <a:rPr lang="en-US" sz="3000" dirty="0"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uma</a:t>
            </a:r>
            <a:r>
              <a:rPr lang="en-US" sz="3000" dirty="0"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bateria</a:t>
            </a:r>
            <a:r>
              <a:rPr lang="en-US" sz="3000" dirty="0"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 de testes que </a:t>
            </a:r>
            <a:r>
              <a:rPr lang="en-US" sz="3000" dirty="0" err="1"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foram</a:t>
            </a:r>
            <a:r>
              <a:rPr lang="en-US" sz="3000" dirty="0"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adiados</a:t>
            </a:r>
            <a:r>
              <a:rPr lang="en-US" sz="3000" dirty="0"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devido</a:t>
            </a:r>
            <a:r>
              <a:rPr lang="en-US" sz="3000" dirty="0"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 à </a:t>
            </a:r>
            <a:r>
              <a:rPr lang="en-US" sz="3000" dirty="0" err="1"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situação</a:t>
            </a:r>
            <a:r>
              <a:rPr lang="en-US" sz="3000" dirty="0"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gerada</a:t>
            </a:r>
            <a:r>
              <a:rPr lang="en-US" sz="3000" dirty="0"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 pela COVID-19, mas </a:t>
            </a:r>
            <a:r>
              <a:rPr lang="en-US" sz="3000" dirty="0" err="1"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serão</a:t>
            </a:r>
            <a:r>
              <a:rPr lang="en-US" sz="3000" dirty="0"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aplicados</a:t>
            </a:r>
            <a:r>
              <a:rPr lang="en-US" sz="3000" dirty="0"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em</a:t>
            </a:r>
            <a:r>
              <a:rPr lang="en-US" sz="3000" dirty="0"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profissionais</a:t>
            </a:r>
            <a:r>
              <a:rPr lang="en-US" sz="3000" dirty="0"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 das </a:t>
            </a:r>
            <a:r>
              <a:rPr lang="en-US" sz="3000" dirty="0" err="1"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estradas</a:t>
            </a:r>
            <a:r>
              <a:rPr lang="en-US" sz="3000" dirty="0"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assim</a:t>
            </a:r>
            <a:r>
              <a:rPr lang="en-US" sz="3000" dirty="0"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 que </a:t>
            </a:r>
            <a:r>
              <a:rPr lang="en-US" sz="3000" dirty="0" err="1"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possível</a:t>
            </a:r>
            <a:r>
              <a:rPr lang="en-US" sz="3000" dirty="0"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.</a:t>
            </a:r>
          </a:p>
          <a:p>
            <a:pPr algn="just">
              <a:lnSpc>
                <a:spcPct val="150000"/>
              </a:lnSpc>
            </a:pPr>
            <a:endParaRPr lang="en-US" sz="3000" dirty="0">
              <a:latin typeface="Arial" panose="020B0604020202020204" pitchFamily="34" charset="0"/>
              <a:ea typeface="Verdana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endParaRPr lang="en-US" sz="3000" dirty="0">
              <a:latin typeface="Arial" panose="020B0604020202020204" pitchFamily="34" charset="0"/>
              <a:ea typeface="Verdana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endParaRPr lang="pt-BR" sz="3000" dirty="0">
              <a:latin typeface="Arial" panose="020B0604020202020204" pitchFamily="34" charset="0"/>
              <a:ea typeface="Verdana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endParaRPr lang="en-US" sz="3000" b="1" dirty="0">
              <a:solidFill>
                <a:srgbClr val="00B0F0"/>
              </a:solidFill>
              <a:latin typeface="Arial" panose="020B0604020202020204" pitchFamily="34" charset="0"/>
              <a:ea typeface="Verdana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endParaRPr lang="en-US" sz="3000" b="1" dirty="0">
              <a:solidFill>
                <a:srgbClr val="00B0F0"/>
              </a:solidFill>
              <a:latin typeface="Arial" panose="020B0604020202020204" pitchFamily="34" charset="0"/>
              <a:ea typeface="Verdana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endParaRPr lang="en-US" sz="3000" b="1" dirty="0">
              <a:solidFill>
                <a:srgbClr val="00B0F0"/>
              </a:solidFill>
              <a:latin typeface="Arial" panose="020B0604020202020204" pitchFamily="34" charset="0"/>
              <a:ea typeface="Verdana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endParaRPr lang="pt-BR" sz="3000" b="1" dirty="0">
              <a:solidFill>
                <a:srgbClr val="00B0F0"/>
              </a:solidFill>
              <a:latin typeface="Arial" panose="020B0604020202020204" pitchFamily="34" charset="0"/>
              <a:ea typeface="Verdana" pitchFamily="34" charset="0"/>
              <a:cs typeface="Arial" panose="020B0604020202020204" pitchFamily="34" charset="0"/>
            </a:endParaRPr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87601" y="24509678"/>
            <a:ext cx="7749113" cy="5811835"/>
          </a:xfrm>
          <a:prstGeom prst="rect">
            <a:avLst/>
          </a:prstGeom>
        </p:spPr>
      </p:pic>
      <p:pic>
        <p:nvPicPr>
          <p:cNvPr id="5" name="Imagem 4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792507" y="24286967"/>
            <a:ext cx="8054451" cy="603454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CaixaDeTexto 3">
            <a:extLst>
              <a:ext uri="{FF2B5EF4-FFF2-40B4-BE49-F238E27FC236}">
                <a16:creationId xmlns:a16="http://schemas.microsoft.com/office/drawing/2014/main" id="{9DC8B977-024F-4E38-AEFB-C688C0C084F8}"/>
              </a:ext>
            </a:extLst>
          </p:cNvPr>
          <p:cNvSpPr txBox="1"/>
          <p:nvPr/>
        </p:nvSpPr>
        <p:spPr>
          <a:xfrm>
            <a:off x="2081832" y="19515237"/>
            <a:ext cx="28773801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defTabSz="4778375">
              <a:lnSpc>
                <a:spcPct val="150000"/>
              </a:lnSpc>
            </a:pPr>
            <a:r>
              <a:rPr lang="pt-BR" sz="3000" dirty="0">
                <a:latin typeface="Arial" panose="020B0604020202020204" pitchFamily="34" charset="0"/>
                <a:cs typeface="Arial" panose="020B0604020202020204" pitchFamily="34" charset="0"/>
              </a:rPr>
              <a:t>A pulseira </a:t>
            </a:r>
            <a:r>
              <a:rPr lang="pt-BR" sz="3000" dirty="0" err="1">
                <a:latin typeface="Arial" panose="020B0604020202020204" pitchFamily="34" charset="0"/>
                <a:cs typeface="Arial" panose="020B0604020202020204" pitchFamily="34" charset="0"/>
              </a:rPr>
              <a:t>sensora</a:t>
            </a:r>
            <a:r>
              <a:rPr lang="pt-BR" sz="3000" dirty="0">
                <a:latin typeface="Arial" panose="020B0604020202020204" pitchFamily="34" charset="0"/>
                <a:cs typeface="Arial" panose="020B0604020202020204" pitchFamily="34" charset="0"/>
              </a:rPr>
              <a:t> é muito simples de ser confeccionada e não apresentou dificuldades nem de montagem e nem de desempenho, o qual foi muito satisfatório.</a:t>
            </a:r>
          </a:p>
          <a:p>
            <a:pPr algn="just">
              <a:lnSpc>
                <a:spcPct val="150000"/>
              </a:lnSpc>
              <a:tabLst>
                <a:tab pos="19107150" algn="l"/>
              </a:tabLst>
            </a:pPr>
            <a:r>
              <a:rPr lang="pt-BR" sz="3000" dirty="0">
                <a:latin typeface="Arial" panose="020B0604020202020204" pitchFamily="34" charset="0"/>
                <a:cs typeface="Arial" panose="020B0604020202020204" pitchFamily="34" charset="0"/>
              </a:rPr>
              <a:t>Para a montagem do circuito, foi necessário um </a:t>
            </a:r>
            <a:r>
              <a:rPr lang="pt-BR" sz="3000" i="1" dirty="0">
                <a:latin typeface="Arial" panose="020B0604020202020204" pitchFamily="34" charset="0"/>
                <a:cs typeface="Arial" panose="020B0604020202020204" pitchFamily="34" charset="0"/>
              </a:rPr>
              <a:t>protoboard, </a:t>
            </a:r>
            <a:r>
              <a:rPr lang="pt-BR" sz="3000" dirty="0">
                <a:latin typeface="Arial" panose="020B0604020202020204" pitchFamily="34" charset="0"/>
                <a:cs typeface="Arial" panose="020B0604020202020204" pitchFamily="34" charset="0"/>
              </a:rPr>
              <a:t>onde foi colocado o sensor de batimentos cardíacos, o </a:t>
            </a:r>
            <a:r>
              <a:rPr lang="pt-BR" sz="3000" i="1" dirty="0" err="1">
                <a:latin typeface="Arial" panose="020B0604020202020204" pitchFamily="34" charset="0"/>
                <a:cs typeface="Arial" panose="020B0604020202020204" pitchFamily="34" charset="0"/>
              </a:rPr>
              <a:t>buzzer</a:t>
            </a:r>
            <a:r>
              <a:rPr lang="pt-BR" sz="3000" i="1" dirty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pt-BR" sz="3000" dirty="0">
                <a:latin typeface="Arial" panose="020B0604020202020204" pitchFamily="34" charset="0"/>
                <a:cs typeface="Arial" panose="020B0604020202020204" pitchFamily="34" charset="0"/>
              </a:rPr>
              <a:t> conjunto alimentado pela energia de uma bateria de 3 volts. </a:t>
            </a:r>
          </a:p>
          <a:p>
            <a:pPr algn="just">
              <a:lnSpc>
                <a:spcPct val="150000"/>
              </a:lnSpc>
            </a:pPr>
            <a:r>
              <a:rPr lang="pt-BR" sz="3000" dirty="0">
                <a:latin typeface="Arial" panose="020B0604020202020204" pitchFamily="34" charset="0"/>
                <a:cs typeface="Arial" panose="020B0604020202020204" pitchFamily="34" charset="0"/>
              </a:rPr>
              <a:t> Ao ser ligado, o sensor mandou um sinal parar o </a:t>
            </a:r>
            <a:r>
              <a:rPr lang="pt-BR" sz="3000" i="1" dirty="0" err="1">
                <a:latin typeface="Arial" panose="020B0604020202020204" pitchFamily="34" charset="0"/>
                <a:cs typeface="Arial" panose="020B0604020202020204" pitchFamily="34" charset="0"/>
              </a:rPr>
              <a:t>buzzer</a:t>
            </a:r>
            <a:r>
              <a:rPr lang="pt-BR" sz="30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000" dirty="0">
                <a:latin typeface="Arial" panose="020B0604020202020204" pitchFamily="34" charset="0"/>
                <a:cs typeface="Arial" panose="020B0604020202020204" pitchFamily="34" charset="0"/>
              </a:rPr>
              <a:t>e, quando o sensor foi colocado sobre o pulso, começou a captar os batimentos cardíacos e a enviar um sinal de alerta assim que os batimentos diminuíam.</a:t>
            </a:r>
          </a:p>
          <a:p>
            <a:pPr algn="just">
              <a:lnSpc>
                <a:spcPct val="150000"/>
              </a:lnSpc>
            </a:pPr>
            <a:r>
              <a:rPr lang="pt-BR" sz="3000" dirty="0">
                <a:latin typeface="Arial" panose="020B0604020202020204" pitchFamily="34" charset="0"/>
                <a:cs typeface="Arial" panose="020B0604020202020204" pitchFamily="34" charset="0"/>
              </a:rPr>
              <a:t> Após os testes preliminares, começou-se o processo de montagem do sistema na pulseira de couro e, posteriormente, testou-se a pulseira já montada com bons resultados.. </a:t>
            </a:r>
            <a:endParaRPr lang="pt-BR" sz="3000" dirty="0">
              <a:latin typeface="Arial" panose="020B0604020202020204" pitchFamily="34" charset="0"/>
              <a:ea typeface="Verdana" pitchFamily="34" charset="0"/>
              <a:cs typeface="Arial" panose="020B0604020202020204" pitchFamily="34" charset="0"/>
            </a:endParaRP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64066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753</TotalTime>
  <Words>725</Words>
  <Application>Microsoft Office PowerPoint</Application>
  <PresentationFormat>Personalizar</PresentationFormat>
  <Paragraphs>91</Paragraphs>
  <Slides>1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6" baseType="lpstr">
      <vt:lpstr>Arial</vt:lpstr>
      <vt:lpstr>Arial Black</vt:lpstr>
      <vt:lpstr>Calibri</vt:lpstr>
      <vt:lpstr>Times New Roman</vt:lpstr>
      <vt:lpstr>Tema do Office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User</dc:creator>
  <cp:lastModifiedBy>ALEXANDRA RABETTI ZINI</cp:lastModifiedBy>
  <cp:revision>94</cp:revision>
  <dcterms:created xsi:type="dcterms:W3CDTF">2017-08-26T20:40:40Z</dcterms:created>
  <dcterms:modified xsi:type="dcterms:W3CDTF">2020-11-11T16:49:38Z</dcterms:modified>
</cp:coreProperties>
</file>