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858000" cy="9144000"/>
  <p:defaultTextStyle>
    <a:defPPr>
      <a:defRPr lang="pt-BR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66" autoAdjust="0"/>
  </p:normalViewPr>
  <p:slideViewPr>
    <p:cSldViewPr>
      <p:cViewPr varScale="1">
        <p:scale>
          <a:sx n="10" d="100"/>
          <a:sy n="10" d="100"/>
        </p:scale>
        <p:origin x="2358" y="12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5D7E7-D915-48E3-AE85-A7725260723F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4ED13-381D-4D7C-AAFD-42F615C7B55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423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5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ln/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>
              <a:ea typeface="ＭＳ Ｐゴシック" pitchFamily="34" charset="-128"/>
            </a:endParaRP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986181F0-4A7E-4EB2-BF5A-1B0C7E3D9330}" type="slidenum">
              <a:rPr lang="en-US" sz="1200" smtClean="0"/>
              <a:pPr/>
              <a:t>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0772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2"/>
            <a:ext cx="27543443" cy="926115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5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425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7" y="1730223"/>
            <a:ext cx="7290911" cy="3686460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3"/>
            <a:ext cx="21332666" cy="3686460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251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9644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27763474"/>
            <a:ext cx="27543443" cy="8581073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18312295"/>
            <a:ext cx="27543443" cy="945117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2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3" y="10081264"/>
            <a:ext cx="14311789" cy="28513567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60" y="10081264"/>
            <a:ext cx="14311789" cy="28513567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8104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802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66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66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5"/>
            <a:ext cx="10660709" cy="7320916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09" cy="29553697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208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1"/>
            <a:ext cx="19442430" cy="3570450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135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20"/>
            <a:ext cx="29163645" cy="7200900"/>
          </a:xfrm>
          <a:prstGeom prst="rect">
            <a:avLst/>
          </a:prstGeom>
        </p:spPr>
        <p:txBody>
          <a:bodyPr vert="horz" lIns="390906" tIns="195453" rIns="390906" bIns="195453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4"/>
            <a:ext cx="29163645" cy="28513567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4" y="40045008"/>
            <a:ext cx="7560945" cy="2300287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A63AE-8426-4BE1-BC54-0272D2AD58A0}" type="datetimeFigureOut">
              <a:rPr lang="pt-BR" smtClean="0"/>
              <a:t>11/11/2020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7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4" y="40045008"/>
            <a:ext cx="7560945" cy="2300287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9AA07-54BE-4DFC-B478-06091081EA9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98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9060" rtl="0" eaLnBrk="1" latinLnBrk="0" hangingPunct="1">
        <a:spcBef>
          <a:spcPct val="0"/>
        </a:spcBef>
        <a:buNone/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5898" indent="-1465898" algn="l" defTabSz="3909060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6111" indent="-1221581" algn="l" defTabSz="3909060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855" indent="-977265" algn="l" defTabSz="3909060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5385" indent="-977265" algn="l" defTabSz="3909060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utocorerobotica.blog.br/utilizando-sensor-de-pulsos-com-arduino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s://www.youtube.com/watch?v=DfU6llvIMcM" TargetMode="External"/><Relationship Id="rId12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filipeflop.com/blog/aprenda-usar-o-sensor-de-frequencia-cardiaca/" TargetMode="External"/><Relationship Id="rId11" Type="http://schemas.openxmlformats.org/officeDocument/2006/relationships/image" Target="../media/image4.jpg"/><Relationship Id="rId5" Type="http://schemas.openxmlformats.org/officeDocument/2006/relationships/image" Target="../media/image3.png"/><Relationship Id="rId10" Type="http://schemas.openxmlformats.org/officeDocument/2006/relationships/hyperlink" Target="https://autopapo.uol.com.br/noticia/mais-de-40-dos-acidentes-de-transito-acontece-por-sonolencia-afirma-a-abramet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saopaulo.sp.gov.br/spnoticias/dirigir-com-sono-causa-20-acidentes/#:~:text=O%20Departamento%20Estadual%20de%20Tr%C3%A2nsito,tr%C3%A2nsito%20est%C3%A3o%20associados%20%C3%A0%20sonol%C3%AAnc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48"/>
          <p:cNvSpPr txBox="1">
            <a:spLocks noChangeArrowheads="1"/>
          </p:cNvSpPr>
          <p:nvPr/>
        </p:nvSpPr>
        <p:spPr bwMode="auto">
          <a:xfrm>
            <a:off x="19554825" y="5987414"/>
            <a:ext cx="387346" cy="97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1768" tIns="95884" rIns="191768" bIns="95884">
            <a:spAutoFit/>
          </a:bodyPr>
          <a:lstStyle>
            <a:lvl1pPr defTabSz="19177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19177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19177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19177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19177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19177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endParaRPr lang="pt-BR" sz="5100" dirty="0"/>
          </a:p>
        </p:txBody>
      </p:sp>
      <p:sp>
        <p:nvSpPr>
          <p:cNvPr id="2" name="Retângulo 1"/>
          <p:cNvSpPr/>
          <p:nvPr/>
        </p:nvSpPr>
        <p:spPr bwMode="auto">
          <a:xfrm>
            <a:off x="-34922" y="0"/>
            <a:ext cx="1304926" cy="43273982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4" tIns="45717" rIns="91434" bIns="45717"/>
          <a:lstStyle/>
          <a:p>
            <a:pPr eaLnBrk="0" hangingPunct="0">
              <a:defRPr/>
            </a:pP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5" name="Text Box 146"/>
          <p:cNvSpPr txBox="1">
            <a:spLocks noChangeArrowheads="1"/>
          </p:cNvSpPr>
          <p:nvPr/>
        </p:nvSpPr>
        <p:spPr bwMode="auto">
          <a:xfrm>
            <a:off x="1684339" y="3528692"/>
            <a:ext cx="29568788" cy="4994800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wrap="square" lIns="54459" tIns="27227" rIns="54459" bIns="27227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pt-BR" sz="6400" dirty="0">
                <a:solidFill>
                  <a:srgbClr val="FFFF00"/>
                </a:solidFill>
                <a:latin typeface="Arial Black" pitchFamily="34" charset="0"/>
              </a:rPr>
              <a:t>Sempre Alerta!</a:t>
            </a:r>
          </a:p>
          <a:p>
            <a:pPr algn="ctr" eaLnBrk="1" hangingPunct="1"/>
            <a:r>
              <a:rPr lang="pt-BR" sz="3600" b="1" dirty="0">
                <a:solidFill>
                  <a:srgbClr val="FFFF00"/>
                </a:solidFill>
                <a:latin typeface="Arial Black" panose="020B0A04020102020204" pitchFamily="34" charset="0"/>
              </a:rPr>
              <a:t>Sensor de batimentos cardíacos e alerta em caso de sonolência</a:t>
            </a:r>
            <a:endParaRPr lang="pt-BR" sz="3600" dirty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 eaLnBrk="1" hangingPunct="1"/>
            <a:r>
              <a:rPr lang="pt-BR" sz="1600" dirty="0">
                <a:solidFill>
                  <a:srgbClr val="FFFF00"/>
                </a:solidFill>
                <a:latin typeface="Arial Black" pitchFamily="34" charset="0"/>
              </a:rPr>
              <a:t>	</a:t>
            </a:r>
          </a:p>
          <a:p>
            <a:pPr algn="ctr"/>
            <a:r>
              <a:rPr lang="en-US" sz="4700" b="1" dirty="0">
                <a:solidFill>
                  <a:srgbClr val="FFFF00"/>
                </a:solidFill>
                <a:latin typeface="Arial" charset="0"/>
                <a:cs typeface="Arial" charset="0"/>
              </a:rPr>
              <a:t>ESCOLA ESTADUAL CULTO À CIÊNCIA – PROGRAMA ENSINO INTEGRAL </a:t>
            </a:r>
          </a:p>
          <a:p>
            <a:pPr algn="ctr"/>
            <a:endParaRPr lang="en-US" sz="16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ctr"/>
            <a:r>
              <a:rPr lang="pt-BR" sz="3800" b="1" dirty="0">
                <a:solidFill>
                  <a:srgbClr val="FFFF00"/>
                </a:solidFill>
                <a:latin typeface="Arial" charset="0"/>
                <a:cs typeface="Arial" charset="0"/>
              </a:rPr>
              <a:t>Autores: Júlia Lima de Oliveira e Vitória </a:t>
            </a:r>
            <a:r>
              <a:rPr lang="pt-BR" sz="3800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Bonon</a:t>
            </a:r>
            <a:r>
              <a:rPr lang="pt-BR" sz="38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pt-BR" sz="3800" b="1" dirty="0" err="1">
                <a:solidFill>
                  <a:srgbClr val="FFFF00"/>
                </a:solidFill>
                <a:latin typeface="Arial" charset="0"/>
                <a:cs typeface="Arial" charset="0"/>
              </a:rPr>
              <a:t>Aguilhari</a:t>
            </a:r>
            <a:r>
              <a:rPr lang="pt-BR" sz="3800" b="1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endParaRPr lang="pt-BR" sz="1600" b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ctr"/>
            <a:r>
              <a:rPr lang="pt-BR" sz="3800" b="1" dirty="0">
                <a:solidFill>
                  <a:srgbClr val="FFFF00"/>
                </a:solidFill>
                <a:latin typeface="Arial" charset="0"/>
                <a:cs typeface="Arial" charset="0"/>
              </a:rPr>
              <a:t>Orientadora</a:t>
            </a:r>
            <a:r>
              <a:rPr lang="en-US" sz="3800" b="1" dirty="0">
                <a:solidFill>
                  <a:srgbClr val="FFFF00"/>
                </a:solidFill>
                <a:latin typeface="Arial" charset="0"/>
                <a:cs typeface="Arial" charset="0"/>
              </a:rPr>
              <a:t>: Profª Alexandra Rabetti Zini </a:t>
            </a:r>
          </a:p>
          <a:p>
            <a:pPr algn="ctr"/>
            <a:endParaRPr lang="en-US" sz="1600" b="1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ctr"/>
            <a:r>
              <a:rPr lang="pt-BR" sz="3400" dirty="0">
                <a:solidFill>
                  <a:srgbClr val="FFFF00"/>
                </a:solidFill>
                <a:latin typeface="Arial" charset="0"/>
                <a:cs typeface="Arial" charset="0"/>
              </a:rPr>
              <a:t>Palavras- chave</a:t>
            </a:r>
            <a:r>
              <a:rPr lang="en-US" sz="3400" dirty="0">
                <a:solidFill>
                  <a:srgbClr val="FFFF00"/>
                </a:solidFill>
                <a:latin typeface="Arial" charset="0"/>
                <a:cs typeface="Arial" charset="0"/>
              </a:rPr>
              <a:t>: </a:t>
            </a:r>
            <a:r>
              <a:rPr lang="en-US" sz="3400" dirty="0" err="1">
                <a:solidFill>
                  <a:srgbClr val="FFFF00"/>
                </a:solidFill>
                <a:latin typeface="Arial" charset="0"/>
                <a:cs typeface="Arial" charset="0"/>
              </a:rPr>
              <a:t>segurança</a:t>
            </a:r>
            <a:r>
              <a:rPr lang="en-US" sz="3400" dirty="0">
                <a:solidFill>
                  <a:srgbClr val="FFFF00"/>
                </a:solidFill>
                <a:latin typeface="Arial" charset="0"/>
                <a:cs typeface="Arial" charset="0"/>
              </a:rPr>
              <a:t>, sensor, </a:t>
            </a:r>
            <a:r>
              <a:rPr lang="en-US" sz="3400" dirty="0" err="1">
                <a:solidFill>
                  <a:srgbClr val="FFFF00"/>
                </a:solidFill>
                <a:latin typeface="Arial" charset="0"/>
                <a:cs typeface="Arial" charset="0"/>
              </a:rPr>
              <a:t>pulseira</a:t>
            </a:r>
            <a:r>
              <a:rPr lang="en-US" sz="3400" dirty="0">
                <a:solidFill>
                  <a:srgbClr val="FFFF00"/>
                </a:solidFill>
                <a:latin typeface="Arial" charset="0"/>
                <a:cs typeface="Arial" charset="0"/>
              </a:rPr>
              <a:t>, </a:t>
            </a:r>
            <a:r>
              <a:rPr lang="en-US" sz="3400" dirty="0" err="1">
                <a:solidFill>
                  <a:srgbClr val="FFFF00"/>
                </a:solidFill>
                <a:latin typeface="Arial" charset="0"/>
                <a:cs typeface="Arial" charset="0"/>
              </a:rPr>
              <a:t>batimentos</a:t>
            </a:r>
            <a:r>
              <a:rPr lang="en-US" sz="34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r>
              <a:rPr lang="en-US" sz="3400" dirty="0" err="1">
                <a:solidFill>
                  <a:srgbClr val="FFFF00"/>
                </a:solidFill>
                <a:latin typeface="Arial" charset="0"/>
                <a:cs typeface="Arial" charset="0"/>
              </a:rPr>
              <a:t>cardíacos</a:t>
            </a:r>
            <a:r>
              <a:rPr lang="en-US" sz="3400" dirty="0">
                <a:solidFill>
                  <a:srgbClr val="FFFF00"/>
                </a:solidFill>
                <a:latin typeface="Arial" charset="0"/>
                <a:cs typeface="Arial" charset="0"/>
              </a:rPr>
              <a:t> </a:t>
            </a:r>
            <a:endParaRPr lang="pt-BR" sz="3400" dirty="0">
              <a:solidFill>
                <a:srgbClr val="FFFF00"/>
              </a:solidFill>
              <a:latin typeface="Arial" charset="0"/>
              <a:cs typeface="Arial" charset="0"/>
            </a:endParaRPr>
          </a:p>
          <a:p>
            <a:pPr algn="ctr"/>
            <a:endParaRPr lang="pt-BR" sz="1600" dirty="0">
              <a:solidFill>
                <a:srgbClr val="FFFF00"/>
              </a:solidFill>
              <a:latin typeface="Arial" charset="0"/>
              <a:cs typeface="Arial" charset="0"/>
            </a:endParaRPr>
          </a:p>
        </p:txBody>
      </p:sp>
      <p:pic>
        <p:nvPicPr>
          <p:cNvPr id="10256" name="Picture 23" descr="C:\Users\Larissa\Documents\REDEFOR\MATERIAL GRÁFICO\GERAL\Brasao_Estado_SaoPaulo_Bras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3425" y="145598"/>
            <a:ext cx="2476833" cy="3039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Imagem 24" descr="Culto à Ciênci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80" y="350523"/>
            <a:ext cx="2815397" cy="2958787"/>
          </a:xfrm>
          <a:prstGeom prst="rect">
            <a:avLst/>
          </a:prstGeom>
          <a:noFill/>
        </p:spPr>
      </p:pic>
      <p:pic>
        <p:nvPicPr>
          <p:cNvPr id="26" name="Imagem 2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3497" y="350523"/>
            <a:ext cx="2671081" cy="2987243"/>
          </a:xfrm>
          <a:prstGeom prst="rect">
            <a:avLst/>
          </a:prstGeom>
          <a:noFill/>
        </p:spPr>
      </p:pic>
      <p:sp>
        <p:nvSpPr>
          <p:cNvPr id="27" name="CaixaDeTexto 26"/>
          <p:cNvSpPr txBox="1"/>
          <p:nvPr/>
        </p:nvSpPr>
        <p:spPr>
          <a:xfrm>
            <a:off x="1684338" y="9057299"/>
            <a:ext cx="14859104" cy="67710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800" b="1" dirty="0">
                <a:solidFill>
                  <a:srgbClr val="FFFF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28" name="Retângulo 27"/>
          <p:cNvSpPr/>
          <p:nvPr/>
        </p:nvSpPr>
        <p:spPr>
          <a:xfrm>
            <a:off x="1684338" y="10432070"/>
            <a:ext cx="14859104" cy="5865196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48000" rIns="648000" rtlCol="0" anchor="ctr"/>
          <a:lstStyle/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600" dirty="0">
              <a:ln w="0"/>
              <a:solidFill>
                <a:schemeClr val="tx1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600" dirty="0">
                <a:ln w="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 projeto Sempre Alerta! tem o intuito de ajudar motoristas, especificamente os caminhoneiros, que ficam exaustos pelo trabalho de dirigir noite e dia em estradas, muitas das vezes, sem o descanso adequado, diminuindo, assim, o número de acidentes devido à sonolência ao volante.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ln w="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Diante do número crescente de acidentes cuja causa é a sonolência ao volante, é necessário que se busquem saídas práticas e econômicas a fim de minimizar o problema.</a:t>
            </a:r>
          </a:p>
          <a:p>
            <a:pPr algn="just">
              <a:lnSpc>
                <a:spcPct val="150000"/>
              </a:lnSpc>
            </a:pPr>
            <a:r>
              <a:rPr lang="pt-BR" sz="2600" dirty="0">
                <a:ln w="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Para tanto, desenvolvemos a pulseira </a:t>
            </a:r>
            <a:r>
              <a:rPr lang="pt-BR" sz="2600" dirty="0" err="1">
                <a:ln w="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sensora</a:t>
            </a:r>
            <a:r>
              <a:rPr lang="pt-BR" sz="2600" dirty="0">
                <a:ln w="0"/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que emite um sinal sonoro quando os batimentos cardíacos caem indicando sonolência ou algum problema cardíaco, despertando o motorista.  </a:t>
            </a:r>
          </a:p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17088265" y="9057299"/>
            <a:ext cx="14216162" cy="67710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800" b="1" dirty="0">
                <a:solidFill>
                  <a:srgbClr val="FFFF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OBJETIVO  E METODOLOGIA 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7167845" y="10422680"/>
            <a:ext cx="14216162" cy="588993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216000" tIns="144000" rIns="216000" bIns="144000" rtlCol="0" anchor="ctr"/>
          <a:lstStyle/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objetivo é trazer um recurso que possa dar aos caminhoneiros mais segurança ao volante, pois a pulseira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sensora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é programada para alertar os motoristas quando os batimentos cardíacos diminuírem o ritmo, quando o motorista estiver em estado de vigília ou  mesmo dormindo.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Desenvolveu-se, para isso, uma pulseira </a:t>
            </a:r>
            <a:r>
              <a:rPr 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sensora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de montagem muito simples.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pulseira tem o acabamento de couro, e, para a montagem, foram necessários um sensor de batimentos cardíacos, um </a:t>
            </a:r>
            <a:r>
              <a:rPr lang="pt-BR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buzzer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 uma placa para montar o sistema eletrônico devidamente conectados.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Foram feitas diversas tentativas até chegar-se a um protótipo adequado e funcional.</a:t>
            </a: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1755776" y="16962240"/>
            <a:ext cx="29620089" cy="67710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800" b="1" dirty="0">
                <a:solidFill>
                  <a:srgbClr val="FFFF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32" name="Retângulo 31"/>
          <p:cNvSpPr/>
          <p:nvPr/>
        </p:nvSpPr>
        <p:spPr>
          <a:xfrm>
            <a:off x="1476870" y="18304322"/>
            <a:ext cx="29827557" cy="1267347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612000" rIns="9936000" bIns="1872000" rtlCol="0" anchor="ctr"/>
          <a:lstStyle/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4778375">
              <a:lnSpc>
                <a:spcPct val="150000"/>
              </a:lnSpc>
            </a:pPr>
            <a:endParaRPr lang="pt-B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30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30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30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30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3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668856" y="32319883"/>
            <a:ext cx="14744699" cy="67710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800" b="1" dirty="0">
                <a:solidFill>
                  <a:srgbClr val="FFFF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CONCLUSÕES</a:t>
            </a:r>
            <a:r>
              <a:rPr lang="pt-BR" sz="3000" b="1" dirty="0">
                <a:solidFill>
                  <a:srgbClr val="FFFF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4" name="Retângulo 33"/>
          <p:cNvSpPr/>
          <p:nvPr/>
        </p:nvSpPr>
        <p:spPr>
          <a:xfrm>
            <a:off x="1684338" y="33484020"/>
            <a:ext cx="14729217" cy="840452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pt-B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16985663" y="32328170"/>
            <a:ext cx="14390202" cy="677108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3800" b="1" dirty="0">
                <a:solidFill>
                  <a:srgbClr val="FFFF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REFERÊNCIAS  </a:t>
            </a:r>
          </a:p>
        </p:txBody>
      </p:sp>
      <p:sp>
        <p:nvSpPr>
          <p:cNvPr id="36" name="Retângulo 35"/>
          <p:cNvSpPr/>
          <p:nvPr/>
        </p:nvSpPr>
        <p:spPr>
          <a:xfrm>
            <a:off x="17016827" y="33484020"/>
            <a:ext cx="14359038" cy="840452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32000" rIns="432000" rtlCol="0" anchor="ctr"/>
          <a:lstStyle/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/>
          </a:p>
          <a:p>
            <a:r>
              <a:rPr lang="pt-BR" sz="2600" dirty="0"/>
              <a:t>KENSHIMA, </a:t>
            </a:r>
            <a:r>
              <a:rPr lang="pt-BR" sz="2600" dirty="0" err="1"/>
              <a:t>Gedeane</a:t>
            </a:r>
            <a:r>
              <a:rPr lang="pt-BR" sz="2600" dirty="0"/>
              <a:t>, 2017. Aprenda a usar o sensor de frequência cardíaca</a:t>
            </a:r>
          </a:p>
          <a:p>
            <a:r>
              <a:rPr lang="pt-BR" sz="2600" dirty="0"/>
              <a:t>&lt;</a:t>
            </a:r>
            <a:r>
              <a:rPr lang="pt-BR" sz="2600" u="sng" dirty="0">
                <a:hlinkClick r:id="rId6"/>
              </a:rPr>
              <a:t>https://www.filipeflop.com/blog/aprenda-usar-o-sensor-de-</a:t>
            </a:r>
            <a:r>
              <a:rPr lang="pt-BR" sz="2600" u="sng" dirty="0" err="1">
                <a:hlinkClick r:id="rId6"/>
              </a:rPr>
              <a:t>frequencia</a:t>
            </a:r>
            <a:r>
              <a:rPr lang="pt-BR" sz="2600" u="sng" dirty="0">
                <a:hlinkClick r:id="rId6"/>
              </a:rPr>
              <a:t>-</a:t>
            </a:r>
            <a:r>
              <a:rPr lang="pt-BR" sz="2600" u="sng" dirty="0" err="1">
                <a:hlinkClick r:id="rId6"/>
              </a:rPr>
              <a:t>cardiaca</a:t>
            </a:r>
            <a:r>
              <a:rPr lang="pt-BR" sz="2600" u="sng" dirty="0">
                <a:hlinkClick r:id="rId6"/>
              </a:rPr>
              <a:t>/</a:t>
            </a:r>
            <a:r>
              <a:rPr lang="pt-BR" sz="2600" u="sng" dirty="0"/>
              <a:t>&gt;</a:t>
            </a:r>
            <a:endParaRPr lang="pt-BR" sz="2600" dirty="0"/>
          </a:p>
          <a:p>
            <a:r>
              <a:rPr lang="pt-BR" sz="2600" dirty="0"/>
              <a:t>Acesso em: 10/07/2019</a:t>
            </a:r>
          </a:p>
          <a:p>
            <a:r>
              <a:rPr lang="pt-BR" sz="2600" dirty="0"/>
              <a:t>Canal Manual do Mundo,2019. #ManualMaker, Aula 3, vídeo 2. YouTube. Como funciona uma protoboard</a:t>
            </a:r>
          </a:p>
          <a:p>
            <a:r>
              <a:rPr lang="pt-BR" sz="2600" dirty="0"/>
              <a:t>&lt;</a:t>
            </a:r>
            <a:r>
              <a:rPr lang="pt-BR" sz="2600" u="sng" dirty="0">
                <a:hlinkClick r:id="rId7"/>
              </a:rPr>
              <a:t>https://www.youtube.com/</a:t>
            </a:r>
            <a:r>
              <a:rPr lang="pt-BR" sz="2600" u="sng" dirty="0" err="1">
                <a:hlinkClick r:id="rId7"/>
              </a:rPr>
              <a:t>watch?v</a:t>
            </a:r>
            <a:r>
              <a:rPr lang="pt-BR" sz="2600" u="sng" dirty="0">
                <a:hlinkClick r:id="rId7"/>
              </a:rPr>
              <a:t>=DfU6llvIMcM</a:t>
            </a:r>
            <a:r>
              <a:rPr lang="pt-BR" sz="2600" u="sng" dirty="0"/>
              <a:t>&gt;</a:t>
            </a:r>
            <a:endParaRPr lang="pt-BR" sz="2600" dirty="0"/>
          </a:p>
          <a:p>
            <a:r>
              <a:rPr lang="pt-BR" sz="2600" u="sng" dirty="0"/>
              <a:t>Acesso em: 15/07/2019</a:t>
            </a:r>
            <a:endParaRPr lang="pt-BR" sz="2600" dirty="0"/>
          </a:p>
          <a:p>
            <a:r>
              <a:rPr lang="pt-BR" sz="2600" u="sng" dirty="0"/>
              <a:t>NOGUEIRA, Danilo, 2010. Utilizando sensor de pulsos com Arduino</a:t>
            </a:r>
            <a:endParaRPr lang="pt-BR" sz="2600" dirty="0"/>
          </a:p>
          <a:p>
            <a:r>
              <a:rPr lang="pt-BR" sz="2600" dirty="0"/>
              <a:t>&lt;</a:t>
            </a:r>
            <a:r>
              <a:rPr lang="pt-BR" sz="2600" u="sng" dirty="0">
                <a:hlinkClick r:id="rId8"/>
              </a:rPr>
              <a:t>https://autocorerobotica.blog.br/utilizando-sensor-de-pulsos-com-</a:t>
            </a:r>
            <a:r>
              <a:rPr lang="pt-BR" sz="2600" u="sng" dirty="0" err="1">
                <a:hlinkClick r:id="rId8"/>
              </a:rPr>
              <a:t>arduino</a:t>
            </a:r>
            <a:r>
              <a:rPr lang="pt-BR" sz="2600" u="sng" dirty="0">
                <a:hlinkClick r:id="rId8"/>
              </a:rPr>
              <a:t>/</a:t>
            </a:r>
            <a:r>
              <a:rPr lang="pt-BR" sz="2600" u="sng" dirty="0"/>
              <a:t>&gt;</a:t>
            </a:r>
            <a:endParaRPr lang="pt-BR" sz="2600" dirty="0"/>
          </a:p>
          <a:p>
            <a:r>
              <a:rPr lang="pt-BR" sz="2600" u="sng" dirty="0"/>
              <a:t>Acesso em: 03/08/2019</a:t>
            </a:r>
            <a:endParaRPr lang="pt-BR" sz="2600" dirty="0"/>
          </a:p>
          <a:p>
            <a:r>
              <a:rPr lang="pt-BR" sz="2600" u="sng" dirty="0"/>
              <a:t>Portal do Governo, 2017.Dirigir com sono causa 20% dos acidentes de trânsito</a:t>
            </a:r>
            <a:endParaRPr lang="pt-BR" sz="2600" dirty="0"/>
          </a:p>
          <a:p>
            <a:r>
              <a:rPr lang="pt-BR" sz="2600" dirty="0"/>
              <a:t>&lt;</a:t>
            </a:r>
            <a:r>
              <a:rPr lang="pt-BR" sz="2600" u="sng" dirty="0">
                <a:hlinkClick r:id="rId9"/>
              </a:rPr>
              <a:t>https://www.saopaulo.sp.gov.br/</a:t>
            </a:r>
            <a:r>
              <a:rPr lang="pt-BR" sz="2600" u="sng" dirty="0" err="1">
                <a:hlinkClick r:id="rId9"/>
              </a:rPr>
              <a:t>spnoticias</a:t>
            </a:r>
            <a:r>
              <a:rPr lang="pt-BR" sz="2600" u="sng" dirty="0">
                <a:hlinkClick r:id="rId9"/>
              </a:rPr>
              <a:t>/dirigir-com-sono-causa-20-acidentes/#:~:text=O%20Departamento%20Estadual%20de%20Tr%C3%A2nsito,tr%C3%A2nsito%20est%C3%A3o%20associados%20%C3%A0%20sonol%C3%AAncia</a:t>
            </a:r>
            <a:r>
              <a:rPr lang="pt-BR" sz="2600" u="sng" dirty="0"/>
              <a:t>&gt;</a:t>
            </a:r>
            <a:endParaRPr lang="pt-BR" sz="2600" dirty="0"/>
          </a:p>
          <a:p>
            <a:r>
              <a:rPr lang="pt-BR" sz="2600" u="sng" dirty="0"/>
              <a:t>Acesso em 20/10/2019</a:t>
            </a:r>
            <a:endParaRPr lang="pt-BR" sz="2600" dirty="0"/>
          </a:p>
          <a:p>
            <a:r>
              <a:rPr lang="pt-BR" sz="2600" u="sng" dirty="0"/>
              <a:t>Alto Papo, 2019. Mais de 40% dos acidentes de trânsito acontecem por sonolência, afirma a </a:t>
            </a:r>
            <a:r>
              <a:rPr lang="pt-BR" sz="2600" u="sng" dirty="0" err="1"/>
              <a:t>Abramet</a:t>
            </a:r>
            <a:endParaRPr lang="pt-BR" sz="2600" dirty="0"/>
          </a:p>
          <a:p>
            <a:r>
              <a:rPr lang="pt-BR" sz="2600" dirty="0"/>
              <a:t>&lt;</a:t>
            </a:r>
            <a:r>
              <a:rPr lang="pt-BR" sz="2600" u="sng" dirty="0">
                <a:hlinkClick r:id="rId10"/>
              </a:rPr>
              <a:t>https://autopapo.uol.com.br/noticia/mais-de-40-dos-acidentes-de-transito-acontece-por-sonolencia-afirma-a-abramet/</a:t>
            </a:r>
            <a:r>
              <a:rPr lang="pt-BR" sz="2600" u="sng" dirty="0"/>
              <a:t>&gt;</a:t>
            </a:r>
            <a:endParaRPr lang="pt-BR" sz="2600" dirty="0"/>
          </a:p>
          <a:p>
            <a:r>
              <a:rPr lang="pt-BR" sz="2600" u="sng" dirty="0"/>
              <a:t>Acesso em: 25/10/2019</a:t>
            </a:r>
            <a:endParaRPr lang="pt-BR" sz="2600" dirty="0"/>
          </a:p>
          <a:p>
            <a:endParaRPr lang="en-US" sz="260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endParaRPr lang="pt-BR" sz="300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endParaRPr lang="pt-BR" sz="300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endParaRPr lang="pt-BR" sz="30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1648484" y="33476822"/>
            <a:ext cx="14881617" cy="8411727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32000" rIns="432000" rtlCol="0" anchor="ctr"/>
          <a:lstStyle/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protótipo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foi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concluído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com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sucesso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apenas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com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algumas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alterações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 O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intuito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final da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pulseira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é que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ela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possa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ajudar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caminhoneiros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e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evitar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acidentes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ocasionados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pela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sonolência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volante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em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estradas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expectativa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é que, com a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ajuda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da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pulseira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caminhoneiros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não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usem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mais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outros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métodos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como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medicamentos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que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mantêm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acordados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porém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prejudicam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e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muito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, a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saúde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desses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profissionais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O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projeto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ainda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demanda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uma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bateria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de testes que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foram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adiados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devido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à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situação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gerada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pela COVID-19, mas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serão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aplicados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em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profissionais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das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estradas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assim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que </a:t>
            </a:r>
            <a:r>
              <a:rPr lang="en-US" sz="300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possível</a:t>
            </a:r>
            <a:r>
              <a:rPr lang="en-US" sz="30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000" b="1" dirty="0">
              <a:solidFill>
                <a:srgbClr val="00B0F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000" b="1" dirty="0">
              <a:solidFill>
                <a:srgbClr val="00B0F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000" b="1" dirty="0">
              <a:solidFill>
                <a:srgbClr val="00B0F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b="1" dirty="0">
              <a:solidFill>
                <a:srgbClr val="00B0F0"/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601" y="24509678"/>
            <a:ext cx="7749113" cy="5811835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2507" y="24286967"/>
            <a:ext cx="8054451" cy="60345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9DC8B977-024F-4E38-AEFB-C688C0C084F8}"/>
              </a:ext>
            </a:extLst>
          </p:cNvPr>
          <p:cNvSpPr txBox="1"/>
          <p:nvPr/>
        </p:nvSpPr>
        <p:spPr>
          <a:xfrm>
            <a:off x="2081832" y="19515237"/>
            <a:ext cx="2877380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778375">
              <a:lnSpc>
                <a:spcPct val="15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A pulseira </a:t>
            </a:r>
            <a:r>
              <a:rPr lang="pt-BR" sz="3000" dirty="0" err="1">
                <a:latin typeface="Arial" panose="020B0604020202020204" pitchFamily="34" charset="0"/>
                <a:cs typeface="Arial" panose="020B0604020202020204" pitchFamily="34" charset="0"/>
              </a:rPr>
              <a:t>sensora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é muito simples de ser confeccionada e não apresentou dificuldades nem de montagem e nem de desempenho, o qual foi muito satisfatório.</a:t>
            </a:r>
          </a:p>
          <a:p>
            <a:pPr algn="just">
              <a:lnSpc>
                <a:spcPct val="150000"/>
              </a:lnSpc>
              <a:tabLst>
                <a:tab pos="19107150" algn="l"/>
              </a:tabLst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Para a montagem do circuito, foi necessário um </a:t>
            </a:r>
            <a:r>
              <a:rPr lang="pt-BR" sz="3000" i="1" dirty="0">
                <a:latin typeface="Arial" panose="020B0604020202020204" pitchFamily="34" charset="0"/>
                <a:cs typeface="Arial" panose="020B0604020202020204" pitchFamily="34" charset="0"/>
              </a:rPr>
              <a:t>protoboard,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onde foi colocado o sensor de batimentos cardíacos, o </a:t>
            </a:r>
            <a:r>
              <a:rPr lang="pt-BR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buzzer</a:t>
            </a:r>
            <a:r>
              <a:rPr lang="pt-BR" sz="3000" i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conjunto alimentado pela energia de uma bateria de 3 volts. </a:t>
            </a:r>
          </a:p>
          <a:p>
            <a:pPr algn="just">
              <a:lnSpc>
                <a:spcPct val="15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Ao ser ligado, o sensor mandou um sinal parar o </a:t>
            </a:r>
            <a:r>
              <a:rPr lang="pt-BR" sz="3000" i="1" dirty="0" err="1">
                <a:latin typeface="Arial" panose="020B0604020202020204" pitchFamily="34" charset="0"/>
                <a:cs typeface="Arial" panose="020B0604020202020204" pitchFamily="34" charset="0"/>
              </a:rPr>
              <a:t>buzzer</a:t>
            </a:r>
            <a:r>
              <a:rPr lang="pt-BR" sz="3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e, quando o sensor foi colocado sobre o pulso, começou a captar os batimentos cardíacos e a enviar um sinal de alerta assim que os batimentos diminuíam.</a:t>
            </a:r>
          </a:p>
          <a:p>
            <a:pPr algn="just">
              <a:lnSpc>
                <a:spcPct val="150000"/>
              </a:lnSpc>
            </a:pPr>
            <a:r>
              <a:rPr lang="pt-BR" sz="3000" dirty="0">
                <a:latin typeface="Arial" panose="020B0604020202020204" pitchFamily="34" charset="0"/>
                <a:cs typeface="Arial" panose="020B0604020202020204" pitchFamily="34" charset="0"/>
              </a:rPr>
              <a:t> Após os testes preliminares, começou-se o processo de montagem do sistema na pulseira de couro e, posteriormente, testou-se a pulseira já montada com bons resultados.. </a:t>
            </a:r>
            <a:endParaRPr lang="pt-BR" sz="30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406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725</Words>
  <Application>Microsoft Office PowerPoint</Application>
  <PresentationFormat>Personalizar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ALEXANDRA RABETTI ZINI</cp:lastModifiedBy>
  <cp:revision>94</cp:revision>
  <dcterms:created xsi:type="dcterms:W3CDTF">2017-08-26T20:40:40Z</dcterms:created>
  <dcterms:modified xsi:type="dcterms:W3CDTF">2020-11-11T16:49:38Z</dcterms:modified>
</cp:coreProperties>
</file>