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2C545-4158-4678-B31B-6D52383CBBBE}" v="3" dt="2020-11-14T15:09:25.5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40" d="100"/>
          <a:sy n="40" d="100"/>
        </p:scale>
        <p:origin x="283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473"/>
            <a:ext cx="15078429" cy="4038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673228E9-C126-4DE2-9590-598967FCC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31"/>
          <a:stretch/>
        </p:blipFill>
        <p:spPr>
          <a:xfrm>
            <a:off x="7717878" y="7766050"/>
            <a:ext cx="7183795" cy="417804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-3377905" y="461849"/>
            <a:ext cx="14902279" cy="2530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4244" marR="5080" indent="-932180" algn="ctr">
              <a:lnSpc>
                <a:spcPct val="100000"/>
              </a:lnSpc>
              <a:spcBef>
                <a:spcPts val="95"/>
              </a:spcBef>
            </a:pPr>
            <a:endParaRPr lang="pt-BR" sz="5400" b="1" i="0" dirty="0">
              <a:solidFill>
                <a:srgbClr val="202124"/>
              </a:solidFill>
              <a:effectLst/>
              <a:latin typeface="Roboto"/>
            </a:endParaRPr>
          </a:p>
          <a:p>
            <a:pPr marL="944244" marR="5080" indent="-932180" algn="ctr">
              <a:lnSpc>
                <a:spcPct val="100000"/>
              </a:lnSpc>
              <a:spcBef>
                <a:spcPts val="95"/>
              </a:spcBef>
            </a:pPr>
            <a:r>
              <a:rPr lang="pt-BR" sz="5400" b="1" i="0" dirty="0">
                <a:solidFill>
                  <a:schemeClr val="bg1"/>
                </a:solidFill>
                <a:effectLst/>
                <a:latin typeface="Roboto"/>
              </a:rPr>
              <a:t>R</a:t>
            </a:r>
            <a:r>
              <a:rPr lang="pt-BR" sz="5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obótica educacional </a:t>
            </a:r>
          </a:p>
          <a:p>
            <a:pPr marL="944244" marR="5080" indent="-932180" algn="ctr">
              <a:lnSpc>
                <a:spcPct val="100000"/>
              </a:lnSpc>
              <a:spcBef>
                <a:spcPts val="95"/>
              </a:spcBef>
            </a:pPr>
            <a:r>
              <a:rPr lang="pt-BR" sz="5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no ensino médio</a:t>
            </a:r>
            <a:r>
              <a:rPr lang="pt-BR" sz="4400" b="1" i="0" dirty="0">
                <a:solidFill>
                  <a:schemeClr val="bg1"/>
                </a:solidFill>
                <a:effectLst/>
                <a:latin typeface="Roboto"/>
              </a:rPr>
              <a:t>.</a:t>
            </a:r>
            <a:endParaRPr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460" y="4032250"/>
            <a:ext cx="15618247" cy="89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1000"/>
              </a:lnSpc>
              <a:spcBef>
                <a:spcPts val="100"/>
              </a:spcBef>
            </a:pPr>
            <a:r>
              <a:rPr lang="pt-BR" sz="2800" spc="5" dirty="0">
                <a:latin typeface="Calibri"/>
                <a:cs typeface="Calibri"/>
              </a:rPr>
              <a:t>Matheus Ruffo Rosa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5" dirty="0">
                <a:latin typeface="Calibri"/>
                <a:cs typeface="Calibri"/>
              </a:rPr>
              <a:t>aluno do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lang="pt-BR" sz="2800" dirty="0">
                <a:latin typeface="Calibri"/>
                <a:cs typeface="Calibri"/>
              </a:rPr>
              <a:t>SP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– </a:t>
            </a:r>
            <a:r>
              <a:rPr sz="2800" spc="5" dirty="0">
                <a:latin typeface="Calibri"/>
                <a:cs typeface="Calibri"/>
              </a:rPr>
              <a:t>Campus Cam</a:t>
            </a:r>
            <a:r>
              <a:rPr lang="pt-BR" sz="2800" spc="5" dirty="0">
                <a:latin typeface="Calibri"/>
                <a:cs typeface="Calibri"/>
              </a:rPr>
              <a:t>pinas</a:t>
            </a:r>
            <a:r>
              <a:rPr sz="2800" spc="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curso </a:t>
            </a:r>
            <a:r>
              <a:rPr sz="2800" spc="-20" dirty="0">
                <a:latin typeface="Calibri"/>
                <a:cs typeface="Calibri"/>
              </a:rPr>
              <a:t>Técnico </a:t>
            </a:r>
            <a:r>
              <a:rPr lang="pt-BR" sz="2800" spc="-20" dirty="0">
                <a:latin typeface="Calibri"/>
                <a:cs typeface="Calibri"/>
              </a:rPr>
              <a:t>de Eletroeletrônica</a:t>
            </a:r>
            <a:r>
              <a:rPr sz="2800" spc="5" dirty="0">
                <a:latin typeface="Calibri"/>
                <a:cs typeface="Calibri"/>
              </a:rPr>
              <a:t>, </a:t>
            </a:r>
            <a:r>
              <a:rPr lang="pt-BR" sz="2800" spc="5" dirty="0">
                <a:latin typeface="Calibri"/>
                <a:cs typeface="Calibri"/>
              </a:rPr>
              <a:t>3 </a:t>
            </a:r>
            <a:r>
              <a:rPr lang="pt-BR" sz="2800" spc="5" dirty="0" smtClean="0">
                <a:latin typeface="Calibri"/>
                <a:cs typeface="Calibri"/>
              </a:rPr>
              <a:t>Módulo</a:t>
            </a:r>
            <a:endParaRPr lang="pt-BR" sz="2800" spc="5" dirty="0">
              <a:latin typeface="Calibri"/>
              <a:cs typeface="Calibri"/>
            </a:endParaRPr>
          </a:p>
          <a:p>
            <a:pPr marL="294005" marR="5080" indent="-281940" algn="ctr">
              <a:lnSpc>
                <a:spcPct val="101000"/>
              </a:lnSpc>
              <a:spcBef>
                <a:spcPts val="100"/>
              </a:spcBef>
            </a:pPr>
            <a:r>
              <a:rPr lang="pt-BR" sz="2800" dirty="0">
                <a:latin typeface="Calibri"/>
                <a:cs typeface="Calibri"/>
              </a:rPr>
              <a:t>Ramon Rodrigues de Souza, Professor Orientador </a:t>
            </a:r>
            <a:r>
              <a:rPr lang="pt-BR" sz="2800" spc="5" dirty="0">
                <a:latin typeface="Calibri"/>
                <a:cs typeface="Calibri"/>
              </a:rPr>
              <a:t>do </a:t>
            </a:r>
            <a:r>
              <a:rPr lang="pt-BR" sz="2800" dirty="0">
                <a:latin typeface="Calibri"/>
                <a:cs typeface="Calibri"/>
              </a:rPr>
              <a:t>IFSP </a:t>
            </a:r>
            <a:r>
              <a:rPr lang="pt-BR" sz="2800" spc="10" dirty="0">
                <a:latin typeface="Calibri"/>
                <a:cs typeface="Calibri"/>
              </a:rPr>
              <a:t>– </a:t>
            </a:r>
            <a:r>
              <a:rPr lang="pt-BR" sz="2800" spc="5" dirty="0">
                <a:latin typeface="Calibri"/>
                <a:cs typeface="Calibri"/>
              </a:rPr>
              <a:t>Campus Campinas.</a:t>
            </a:r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364" y="12226852"/>
            <a:ext cx="236385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dirty="0">
                <a:latin typeface="Calibri"/>
                <a:cs typeface="Calibri"/>
              </a:rPr>
              <a:t>OBJETIVO</a:t>
            </a:r>
            <a:r>
              <a:rPr lang="pt-BR" sz="2550" b="1" dirty="0"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349" y="12643662"/>
            <a:ext cx="6783300" cy="3072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90"/>
              </a:spcBef>
            </a:pPr>
            <a:r>
              <a:rPr lang="pt-BR" sz="2800" spc="10" dirty="0" smtClean="0">
                <a:latin typeface="Calibri"/>
                <a:cs typeface="Calibri"/>
              </a:rPr>
              <a:t>	Para </a:t>
            </a:r>
            <a:r>
              <a:rPr lang="pt-BR" sz="2800" spc="10" dirty="0">
                <a:latin typeface="Calibri"/>
                <a:cs typeface="Calibri"/>
              </a:rPr>
              <a:t>comprovar a </a:t>
            </a:r>
            <a:r>
              <a:rPr lang="pt-BR" sz="2800" spc="10" dirty="0" smtClean="0">
                <a:latin typeface="Calibri"/>
                <a:cs typeface="Calibri"/>
              </a:rPr>
              <a:t>influência </a:t>
            </a:r>
            <a:r>
              <a:rPr lang="pt-BR" sz="2800" spc="10" dirty="0">
                <a:latin typeface="Calibri"/>
                <a:cs typeface="Calibri"/>
              </a:rPr>
              <a:t>positiva que a robótica pode </a:t>
            </a:r>
            <a:r>
              <a:rPr lang="pt-BR" sz="2800" spc="10" dirty="0" smtClean="0">
                <a:latin typeface="Calibri"/>
                <a:cs typeface="Calibri"/>
              </a:rPr>
              <a:t>proporcionar</a:t>
            </a:r>
            <a:r>
              <a:rPr lang="pt-BR" sz="2800" spc="10" dirty="0" smtClean="0">
                <a:latin typeface="Calibri"/>
                <a:cs typeface="Calibri"/>
              </a:rPr>
              <a:t> </a:t>
            </a:r>
            <a:r>
              <a:rPr lang="pt-BR" sz="2800" spc="10" dirty="0">
                <a:latin typeface="Calibri"/>
                <a:cs typeface="Calibri"/>
              </a:rPr>
              <a:t>na vida </a:t>
            </a:r>
            <a:r>
              <a:rPr lang="pt-BR" sz="2800" spc="10" dirty="0" smtClean="0">
                <a:latin typeface="Calibri"/>
                <a:cs typeface="Calibri"/>
              </a:rPr>
              <a:t>acadêmica do </a:t>
            </a:r>
            <a:r>
              <a:rPr lang="pt-BR" sz="2800" spc="10" dirty="0">
                <a:latin typeface="Calibri"/>
                <a:cs typeface="Calibri"/>
              </a:rPr>
              <a:t>estudante foi </a:t>
            </a:r>
            <a:r>
              <a:rPr lang="pt-BR" sz="2800" spc="10" dirty="0" smtClean="0">
                <a:latin typeface="Calibri"/>
                <a:cs typeface="Calibri"/>
              </a:rPr>
              <a:t>proposta </a:t>
            </a:r>
            <a:r>
              <a:rPr lang="pt-BR" sz="2800" spc="10" dirty="0">
                <a:latin typeface="Calibri"/>
                <a:cs typeface="Calibri"/>
              </a:rPr>
              <a:t>a idealização e construção de um robô que fosse capaz de seguir um trajeto determinado de modo automático e remover obstáculos a sua volta de maneira remota.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349" y="15824760"/>
            <a:ext cx="251625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dirty="0">
                <a:latin typeface="Calibri"/>
                <a:cs typeface="Calibri"/>
              </a:rPr>
              <a:t>METODOLOGIA.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035" y="16264235"/>
            <a:ext cx="6902614" cy="3977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90"/>
              </a:spcBef>
            </a:pPr>
            <a:r>
              <a:rPr lang="pt-BR" sz="2800" dirty="0" smtClean="0">
                <a:cs typeface="Calibri"/>
              </a:rPr>
              <a:t>	Após </a:t>
            </a:r>
            <a:r>
              <a:rPr lang="pt-BR" sz="2800" dirty="0">
                <a:cs typeface="Calibri"/>
              </a:rPr>
              <a:t>a idealização do robô, </a:t>
            </a:r>
            <a:r>
              <a:rPr lang="pt-BR" sz="2800" dirty="0" smtClean="0">
                <a:cs typeface="Calibri"/>
              </a:rPr>
              <a:t>foi </a:t>
            </a:r>
            <a:r>
              <a:rPr lang="pt-BR" sz="2800" dirty="0" smtClean="0">
                <a:cs typeface="Calibri"/>
              </a:rPr>
              <a:t>realizada</a:t>
            </a:r>
            <a:r>
              <a:rPr lang="pt-BR" sz="2800" dirty="0" smtClean="0">
                <a:cs typeface="Calibri"/>
              </a:rPr>
              <a:t> </a:t>
            </a:r>
            <a:r>
              <a:rPr lang="pt-BR" sz="2800" dirty="0">
                <a:cs typeface="Calibri"/>
              </a:rPr>
              <a:t>sua montagem, a</a:t>
            </a:r>
            <a:r>
              <a:rPr lang="pt-BR" sz="2800" dirty="0"/>
              <a:t> base do robô seguidor de linha é feita de mdf aonde na área superior foi encaixado o braço robótico juntamente com furos para se encaixar as demais peças, na base foi encaixada a ponte h, e para seu funcionamento foi </a:t>
            </a:r>
            <a:r>
              <a:rPr lang="pt-BR" sz="2800" dirty="0"/>
              <a:t>feita uma </a:t>
            </a:r>
            <a:r>
              <a:rPr lang="pt-BR" sz="2800" dirty="0" smtClean="0"/>
              <a:t>ligação em </a:t>
            </a:r>
            <a:r>
              <a:rPr lang="pt-BR" sz="2800" dirty="0"/>
              <a:t>uma case de pilhas juntamente </a:t>
            </a:r>
            <a:r>
              <a:rPr lang="pt-BR" sz="2800" dirty="0" smtClean="0"/>
              <a:t>de </a:t>
            </a:r>
            <a:r>
              <a:rPr lang="pt-BR" sz="2800" dirty="0"/>
              <a:t>uma</a:t>
            </a:r>
            <a:r>
              <a:rPr lang="pt-BR" sz="2800" dirty="0" smtClean="0"/>
              <a:t> </a:t>
            </a:r>
            <a:endParaRPr lang="pt-BR" sz="2800" dirty="0">
              <a:cs typeface="Calibri"/>
            </a:endParaRPr>
          </a:p>
          <a:p>
            <a:pPr marL="12700" marR="5080">
              <a:lnSpc>
                <a:spcPct val="102000"/>
              </a:lnSpc>
              <a:spcBef>
                <a:spcPts val="90"/>
              </a:spcBef>
            </a:pPr>
            <a:endParaRPr lang="pt-BR" sz="2800" dirty="0"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88761" y="5295681"/>
            <a:ext cx="6744638" cy="27426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38760" algn="just">
              <a:lnSpc>
                <a:spcPct val="101899"/>
              </a:lnSpc>
              <a:spcBef>
                <a:spcPts val="90"/>
              </a:spcBef>
            </a:pPr>
            <a:r>
              <a:rPr lang="pt-BR" sz="2900" dirty="0" smtClean="0"/>
              <a:t>placa arduino, ao </a:t>
            </a:r>
            <a:r>
              <a:rPr lang="pt-BR" sz="2900" dirty="0"/>
              <a:t>qual também foram conectados os sensores seguidores de linha e </a:t>
            </a:r>
            <a:r>
              <a:rPr lang="pt-BR" sz="2900" dirty="0" smtClean="0"/>
              <a:t>ultrassônico</a:t>
            </a:r>
            <a:r>
              <a:rPr lang="pt-BR" sz="2900" dirty="0"/>
              <a:t>, e para o controle do braço robótico foi feita uma ligação com o arduino secundário e um </a:t>
            </a:r>
            <a:r>
              <a:rPr lang="pt-BR" sz="2900" dirty="0" smtClean="0"/>
              <a:t>driver </a:t>
            </a:r>
            <a:r>
              <a:rPr lang="pt-BR" sz="2900" dirty="0"/>
              <a:t>bluetooth </a:t>
            </a:r>
            <a:r>
              <a:rPr lang="pt-BR" sz="2900" dirty="0" smtClean="0"/>
              <a:t>hc-05.</a:t>
            </a:r>
            <a:endParaRPr lang="pt-BR" sz="2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9412" y="11709293"/>
            <a:ext cx="2401237" cy="849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55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dirty="0">
                <a:latin typeface="Calibri"/>
                <a:cs typeface="Calibri"/>
              </a:rPr>
              <a:t>RESULTADOS</a:t>
            </a:r>
            <a:r>
              <a:rPr lang="pt-BR" sz="2550" b="1" dirty="0"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9412" y="12538793"/>
            <a:ext cx="7022261" cy="57247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</a:pPr>
            <a:r>
              <a:rPr lang="pt-BR" sz="2800" dirty="0" smtClean="0"/>
              <a:t>	A </a:t>
            </a:r>
            <a:r>
              <a:rPr lang="pt-BR" sz="2800" dirty="0"/>
              <a:t>construção do sistema robótico seguidor de linha com braço robótico controlado foi alcançada. E com testes práticos foi dado o nome de Bob para o robô, e foi possível observar que Bob executou o circuito proposto com certa precisão, dando alguns erros em certos momentos, como: sair fora da linha ou passar reto em curvas e micro espasmos na hora do braço robótico executar o resgate do objeto. </a:t>
            </a:r>
            <a:r>
              <a:rPr lang="pt-BR" sz="2800" dirty="0" smtClean="0"/>
              <a:t>Também verificou-se maior interesse do </a:t>
            </a:r>
            <a:r>
              <a:rPr lang="pt-BR" sz="2800" dirty="0"/>
              <a:t>estudante nas áreas </a:t>
            </a:r>
            <a:r>
              <a:rPr lang="pt-BR" sz="2800" dirty="0" smtClean="0"/>
              <a:t>de </a:t>
            </a:r>
            <a:r>
              <a:rPr lang="pt-BR" sz="2800" dirty="0"/>
              <a:t>matemática e </a:t>
            </a:r>
            <a:r>
              <a:rPr lang="pt-BR" sz="2800" dirty="0" smtClean="0"/>
              <a:t>física, bem como em eletrônica e programação.</a:t>
            </a:r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88761" y="18375644"/>
            <a:ext cx="2736955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550" b="1" dirty="0">
                <a:latin typeface="Calibri"/>
                <a:cs typeface="Calibri"/>
              </a:rPr>
              <a:t>AGRADECIMENTOS.</a:t>
            </a:r>
            <a:endParaRPr sz="2550"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3825" y="18893603"/>
            <a:ext cx="7002377" cy="1141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90"/>
              </a:spcBef>
            </a:pPr>
            <a:r>
              <a:rPr lang="pt-BR" sz="2400" dirty="0" smtClean="0">
                <a:latin typeface="Calibri"/>
                <a:cs typeface="Calibri"/>
              </a:rPr>
              <a:t>À Coordenação </a:t>
            </a:r>
            <a:r>
              <a:rPr lang="pt-BR" sz="2400" dirty="0" smtClean="0">
                <a:latin typeface="Calibri"/>
                <a:cs typeface="Calibri"/>
              </a:rPr>
              <a:t>Sócio-Pedagógico </a:t>
            </a:r>
            <a:r>
              <a:rPr lang="pt-BR" sz="2400" dirty="0">
                <a:latin typeface="Calibri"/>
                <a:cs typeface="Calibri"/>
              </a:rPr>
              <a:t>do </a:t>
            </a:r>
            <a:r>
              <a:rPr lang="pt-BR" sz="2400" dirty="0" smtClean="0">
                <a:latin typeface="Calibri"/>
                <a:cs typeface="Calibri"/>
              </a:rPr>
              <a:t>IFSP pela concessão de bolsas, aos meus </a:t>
            </a:r>
            <a:r>
              <a:rPr lang="pt-BR" sz="2400" dirty="0">
                <a:latin typeface="Calibri"/>
                <a:cs typeface="Calibri"/>
              </a:rPr>
              <a:t>Familiares e  </a:t>
            </a:r>
            <a:r>
              <a:rPr lang="pt-BR" sz="2400" dirty="0" smtClean="0">
                <a:latin typeface="Calibri"/>
                <a:cs typeface="Calibri"/>
              </a:rPr>
              <a:t>ao professor Ramon R. de Souza pela orientação.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0" name="Imagem 1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80EF9C-E20A-4F73-93C9-ACFB23715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67" y="881533"/>
            <a:ext cx="5778414" cy="28031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C127E16-B6B3-4E75-BD1D-620878DADC43}"/>
              </a:ext>
            </a:extLst>
          </p:cNvPr>
          <p:cNvSpPr txBox="1"/>
          <p:nvPr/>
        </p:nvSpPr>
        <p:spPr>
          <a:xfrm>
            <a:off x="449349" y="5067367"/>
            <a:ext cx="678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spc="15" dirty="0">
              <a:latin typeface="Calibri"/>
              <a:cs typeface="Calibri"/>
            </a:endParaRPr>
          </a:p>
          <a:p>
            <a:pPr algn="just"/>
            <a:r>
              <a:rPr lang="pt-BR" sz="2800" spc="15" dirty="0" smtClean="0">
                <a:latin typeface="Calibri"/>
                <a:cs typeface="Calibri"/>
              </a:rPr>
              <a:t>	Neste </a:t>
            </a:r>
            <a:r>
              <a:rPr lang="pt-BR" sz="2800" spc="15" dirty="0">
                <a:latin typeface="Calibri"/>
                <a:cs typeface="Calibri"/>
              </a:rPr>
              <a:t>projeto </a:t>
            </a:r>
            <a:r>
              <a:rPr lang="pt-BR" sz="2800" spc="15" dirty="0" smtClean="0">
                <a:latin typeface="Calibri"/>
                <a:cs typeface="Calibri"/>
              </a:rPr>
              <a:t>serão apresentados  estudos que mostram como a robótica educacional </a:t>
            </a:r>
            <a:r>
              <a:rPr lang="pt-BR" sz="2800" spc="15" dirty="0">
                <a:latin typeface="Calibri"/>
                <a:cs typeface="Calibri"/>
              </a:rPr>
              <a:t>pode melhorar o interesse e desempenho escolar de alunos do ensino médio principalmente </a:t>
            </a:r>
            <a:r>
              <a:rPr lang="pt-BR" sz="2800" spc="15" dirty="0" smtClean="0">
                <a:latin typeface="Calibri"/>
                <a:cs typeface="Calibri"/>
              </a:rPr>
              <a:t>na matemática e na física.</a:t>
            </a:r>
            <a:endParaRPr lang="pt-BR" sz="2800" dirty="0">
              <a:latin typeface="Calibri"/>
              <a:cs typeface="Calibri"/>
            </a:endParaRPr>
          </a:p>
          <a:p>
            <a:pPr algn="just"/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0D662A-280B-421C-9D65-2E5E2C17FBB1}"/>
              </a:ext>
            </a:extLst>
          </p:cNvPr>
          <p:cNvSpPr txBox="1"/>
          <p:nvPr/>
        </p:nvSpPr>
        <p:spPr>
          <a:xfrm>
            <a:off x="475364" y="4957001"/>
            <a:ext cx="401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INTRODUÇÃO</a:t>
            </a:r>
            <a:r>
              <a:rPr lang="pt-BR" sz="2550" b="1" dirty="0" smtClean="0"/>
              <a:t>.</a:t>
            </a:r>
            <a:endParaRPr lang="pt-BR" sz="2550" b="1" dirty="0"/>
          </a:p>
        </p:txBody>
      </p:sp>
      <p:sp>
        <p:nvSpPr>
          <p:cNvPr id="19" name="CaixaDeTexto 7">
            <a:extLst>
              <a:ext uri="{FF2B5EF4-FFF2-40B4-BE49-F238E27FC236}">
                <a16:creationId xmlns:a16="http://schemas.microsoft.com/office/drawing/2014/main" id="{9F0D662A-280B-421C-9D65-2E5E2C17FBB1}"/>
              </a:ext>
            </a:extLst>
          </p:cNvPr>
          <p:cNvSpPr txBox="1"/>
          <p:nvPr/>
        </p:nvSpPr>
        <p:spPr>
          <a:xfrm>
            <a:off x="9983259" y="11542356"/>
            <a:ext cx="539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Diagrama esquemático do Bob</a:t>
            </a:r>
            <a:endParaRPr lang="pt-BR" sz="255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r="2593" b="11195"/>
          <a:stretch/>
        </p:blipFill>
        <p:spPr>
          <a:xfrm>
            <a:off x="330035" y="8273131"/>
            <a:ext cx="7174954" cy="376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114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Ruffo</dc:creator>
  <cp:lastModifiedBy>ramon rodrigues de souza</cp:lastModifiedBy>
  <cp:revision>15</cp:revision>
  <dcterms:created xsi:type="dcterms:W3CDTF">2020-11-12T18:17:19Z</dcterms:created>
  <dcterms:modified xsi:type="dcterms:W3CDTF">2020-11-14T22:55:42Z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2015-11-06T00:00:00Z</vt:filetime>
  </property>
  <property fmtid="{D5CDD505-2E9C-101B-9397-08002B2CF9AE}" pid="3" name="LastSaved">
    <vt:filetime>2020-11-12T00:00:00Z</vt:filetime>
  </property>
</Properties>
</file>